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78"/>
  </p:notesMasterIdLst>
  <p:sldIdLst>
    <p:sldId id="449" r:id="rId5"/>
    <p:sldId id="478" r:id="rId6"/>
    <p:sldId id="340" r:id="rId7"/>
    <p:sldId id="479" r:id="rId8"/>
    <p:sldId id="480" r:id="rId9"/>
    <p:sldId id="481" r:id="rId10"/>
    <p:sldId id="482" r:id="rId11"/>
    <p:sldId id="341" r:id="rId12"/>
    <p:sldId id="342" r:id="rId13"/>
    <p:sldId id="318" r:id="rId14"/>
    <p:sldId id="446" r:id="rId15"/>
    <p:sldId id="452" r:id="rId16"/>
    <p:sldId id="45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39" r:id="rId25"/>
    <p:sldId id="450" r:id="rId26"/>
    <p:sldId id="455" r:id="rId27"/>
    <p:sldId id="456" r:id="rId28"/>
    <p:sldId id="471" r:id="rId29"/>
    <p:sldId id="392" r:id="rId30"/>
    <p:sldId id="457" r:id="rId31"/>
    <p:sldId id="319" r:id="rId32"/>
    <p:sldId id="320" r:id="rId33"/>
    <p:sldId id="344" r:id="rId34"/>
    <p:sldId id="345" r:id="rId35"/>
    <p:sldId id="327" r:id="rId36"/>
    <p:sldId id="328" r:id="rId37"/>
    <p:sldId id="381" r:id="rId38"/>
    <p:sldId id="329" r:id="rId39"/>
    <p:sldId id="330" r:id="rId40"/>
    <p:sldId id="458" r:id="rId41"/>
    <p:sldId id="459" r:id="rId42"/>
    <p:sldId id="461" r:id="rId43"/>
    <p:sldId id="391" r:id="rId44"/>
    <p:sldId id="462" r:id="rId45"/>
    <p:sldId id="396" r:id="rId46"/>
    <p:sldId id="463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9" r:id="rId55"/>
    <p:sldId id="473" r:id="rId56"/>
    <p:sldId id="472" r:id="rId57"/>
    <p:sldId id="410" r:id="rId58"/>
    <p:sldId id="448" r:id="rId59"/>
    <p:sldId id="411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76" r:id="rId69"/>
    <p:sldId id="422" r:id="rId70"/>
    <p:sldId id="423" r:id="rId71"/>
    <p:sldId id="424" r:id="rId72"/>
    <p:sldId id="425" r:id="rId73"/>
    <p:sldId id="426" r:id="rId74"/>
    <p:sldId id="427" r:id="rId75"/>
    <p:sldId id="474" r:id="rId76"/>
    <p:sldId id="475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40">
          <p15:clr>
            <a:srgbClr val="A4A3A4"/>
          </p15:clr>
        </p15:guide>
        <p15:guide id="3" pos="1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FDF"/>
    <a:srgbClr val="E7FAFD"/>
    <a:srgbClr val="66FFCC"/>
    <a:srgbClr val="E8FCFE"/>
    <a:srgbClr val="663300"/>
    <a:srgbClr val="85FFD6"/>
    <a:srgbClr val="53FFC6"/>
    <a:srgbClr val="2750AB"/>
    <a:srgbClr val="002C78"/>
    <a:srgbClr val="21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70957" autoAdjust="0"/>
  </p:normalViewPr>
  <p:slideViewPr>
    <p:cSldViewPr>
      <p:cViewPr varScale="1">
        <p:scale>
          <a:sx n="67" d="100"/>
          <a:sy n="67" d="100"/>
        </p:scale>
        <p:origin x="2136" y="184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2/15/16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0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 METHODS </a:t>
            </a:r>
            <a:r>
              <a:rPr lang="en-US" sz="11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Арифметические команды позволяют выполнять вычисления. Все они берут аргументы со стека и кладут на их место результат.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целочисленнои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арифметики существуют в знаковом 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беззнаковом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(с суффиксом .u) вариантах и могут быть записаны с суффиксом обработки переполнения (.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ovf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порождает исключение при возникновении переполнения. К этим командам относятся: ADD, SUB, MUL, DIV, MOD.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Также есть логические операции, которые не могут быть знаковыми или иметь суффикс контроля за переполнением. Логические операции делятся на бинарные (AND, OR, XOR) и унарные (NOT, NEG).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Наконец, в MSIL есть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сравнения. Эти операции снимают со стека операнды и помещают на их место результат 0/1. Они могут быть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беззнаковыми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знаковыми (с суффиксом .s). Кроме того, существуют специальные варианты сравнения, учитывающие возможность сравнения чисел 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плавающеи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запятои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различного порядка (такие операции имеют суффикс 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Интересно отметить, что при наличии полного комплекта операций перехода, создатели MSIL не включили в систему команд операций сравнения "&lt;=" и "&gt;=". Это приводит к тому, что для целочисленных значений операцию "&lt;=" приходится эмулировать с помощью следующего набора команд: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ldc.i4.0;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ceq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Соответственно, для вещественных значений операцию "&lt;=" необходимо представлять аналогично, только первая команда должна быть заменена на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cgt.un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Тем не менее, с точки зрения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конечнои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программы в машинных кодах это, видимо, несущественно, так как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легко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соптимизировать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одну ассемблерную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архитектуры.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2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Переходы в .NET мало чем отличаются от используемых в обычных ассемблерах. Сразу отметим, что все команды переходов существуют в стандартном и коротком виде (для записи коротких переходов используется суффикс .s). Помимо обычного безусловного перехода (BR), в MSIL существует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ряд условных переходов (BEQ, BNE, BGT, BRFALSE – переход по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нулю на верхушке стека – и все прочие переходы, включая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неупорядоченные варианты).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Существует две основных команды вызова: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статического метода (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виртуального метода (CALLVIRT)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вызывается метод экземпляра объекта, то объект, которому он принадлежит, должен быть первым параметром; для CALLVIRT этот параметр обязателен, поскольку виртуальных статических методов в .NET не бывает.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Команда вызова может снабжена префиксом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Это означает, что значение, возвращаемое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процедурои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является также возвращаемым значением и для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В таком случае можно превратить вызов процедуры с последующим возвратом значения в одну команду безусловного перехода на вызываемую процедуру; для этого также необходимо удалить текущую рамку стека. Эта оптимизация позволяет избежать разрастания стека во многих рекурсивных алгоритмах. Недостатком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оптимизации являются трудности отслеживания стека вызовов при отладке.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Помимо основных методов вызова, .NET предоставляет команду CALLI, выполняющую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небезопасныи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вызов процедуры по адресу точки входа.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Возврат осуществляется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RET, которая для методов, не возвращающих результат, не имеет параметров. Для всех прочих методов эта команда ожидает параметр – возвращаемое значение на верхушке стека.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2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Упомянем вкратце некоторые интересные команды MSIL, которые редко встречаются в традиционных ассемблерах.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Во-первых, внимания заслуживают специальные команды BOX и UNBOX, реализующие функциональность упаковки и распаковки значений (см. лекциюł2).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Во-вторых, в MSIL предусмотрена специальная команда для создания нового объекта – NEWOBJ. Семантика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команды такова: создается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новыи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объект и для него вызывается конструктор. Эта операция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критичнои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для обеспечения целостности данных, так как при ее выполнении гарантируется инициализация объекта (а иначе появляется потенциальная возможность использования "мусорных" ссылочных значений).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В-третьих, отметим, что MSIL содержит специальные команды для обработки исключений (THROW,RETHROW,ENDFINALLY,ENDFILTER,LEAVE), что не очень традиционно для низкоуровневых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языков.Общая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идея реализации исключений заключается в следующем: транслятором создается специальная таблица обработчиков исключений в данном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-блоке; затем при возникновении исключения виртуальная машина .NET просматривает эти таблицы и вызывает соответствующие обработчики. На самом деле, детали реализации исключений не очень существенны, так как при генерации MSIL можно воспользоваться существующими примитивами более высокого уровня (см. ниже про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Reflection.Emit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60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aseline="0" dirty="0"/>
              <a:t> </a:t>
            </a:r>
            <a:r>
              <a:rPr lang="ru-RU" baseline="0" dirty="0"/>
              <a:t>Барт де Смет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  <a:p>
            <a:r>
              <a:rPr lang="ru-RU" dirty="0"/>
              <a:t>Стек оценка, которая часто упоминается в описании приложения </a:t>
            </a:r>
            <a:r>
              <a:rPr lang="ru-RU" dirty="0" err="1"/>
              <a:t>Hello</a:t>
            </a:r>
            <a:r>
              <a:rPr lang="ru-RU" dirty="0"/>
              <a:t> </a:t>
            </a:r>
            <a:r>
              <a:rPr lang="ru-RU" dirty="0" err="1"/>
              <a:t>World</a:t>
            </a:r>
            <a:r>
              <a:rPr lang="ru-RU" dirty="0"/>
              <a:t>, это ключевой структуры приложения MSIL. Это мост между приложением и памяти местах. Это похоже на обычном кадре стека, но есть характерные различия. Стек оценка зритель приложения, и вы можете использовать его для просмотра параметров функции, локальные переменные, временные объекты, и многое другое. Традиционно, функциональные параметры и локальные переменные размещаются в стеке. В .NET, эта информация хранится в отдельных хранилищах, в которых память, зарезервированных для функциональных параметров и локальных переменных. Вы не можете получить доступ к этим хранилищам напрямую. Доступ параметры или локальные переменные требуется перемещение данных из памяти в слоты в стеке оценки с помощью команды нагрузки. И наоборот, вы обновить локальную переменную или параметр с содержанием в стеке оценки с помощью команды магазина. Слоты в стеке оценки являются либо 4 или 8 байт. - Смотри на: </a:t>
            </a:r>
            <a:r>
              <a:rPr lang="ru-RU" dirty="0" err="1"/>
              <a:t>http</a:t>
            </a:r>
            <a:r>
              <a:rPr lang="ru-RU" dirty="0"/>
              <a:t>://</a:t>
            </a:r>
            <a:r>
              <a:rPr lang="ru-RU" dirty="0" err="1"/>
              <a:t>etutorials.org</a:t>
            </a:r>
            <a:r>
              <a:rPr lang="ru-RU" dirty="0"/>
              <a:t>/</a:t>
            </a:r>
            <a:r>
              <a:rPr lang="ru-RU" dirty="0" err="1"/>
              <a:t>Programming</a:t>
            </a:r>
            <a:r>
              <a:rPr lang="ru-RU" dirty="0"/>
              <a:t>/programming+microsoft+visual+c+sharp+2005/</a:t>
            </a:r>
            <a:r>
              <a:rPr lang="ru-RU" dirty="0" err="1"/>
              <a:t>Part+IV+Debugging</a:t>
            </a:r>
            <a:r>
              <a:rPr lang="ru-RU" dirty="0"/>
              <a:t>/Chapter+11+MSIL+Programming/</a:t>
            </a:r>
            <a:r>
              <a:rPr lang="ru-RU" dirty="0" err="1"/>
              <a:t>Evaluation+Stack</a:t>
            </a:r>
            <a:r>
              <a:rPr lang="ru-RU" dirty="0"/>
              <a:t>/#</a:t>
            </a:r>
            <a:r>
              <a:rPr lang="ru-RU" dirty="0" err="1"/>
              <a:t>sthash.uEyqnHKq.dpuf</a:t>
            </a:r>
            <a:endParaRPr lang="en-US" dirty="0"/>
          </a:p>
          <a:p>
            <a:r>
              <a:rPr lang="ru-RU" dirty="0"/>
              <a:t>То, что мы говорили о здесь только стек оценки. Инструкции IL непосредственно иметь дело с этим стеком, нажимая и хлопать значения на и от него. Думайте об этом как структурированной блокнот.</a:t>
            </a:r>
          </a:p>
          <a:p>
            <a:r>
              <a:rPr lang="ru-RU" dirty="0"/>
              <a:t>Еще стек стек вызовов, который занимается поддержанием (вложенные) вызовы методов. Каждый вызов метода имеет состояние, связанное с ним в так называемом рамой. Это состояние включает в себя такие вещи, как параметры, локальные переменные, используемые в рамках метода, обратного адреса, и места, если желательно, чтобы вернуть значение вызывающему. Стек вызовов также служит роль в обеспечении безопасности с кодом доступа (CAS). В стеке прогулки стек вызовов используется, чтобы убедиться, все права на доступ в место, чтобы сделать определенные вызовы методов.</a:t>
            </a:r>
          </a:p>
          <a:p>
            <a:r>
              <a:rPr lang="ru-RU" dirty="0"/>
              <a:t>В действительности, эти стеки тесно связаны друг с другом, и вместе они образуют стек CLR. Это следует учитывать только деталь реализации, хотя; это </a:t>
            </a:r>
            <a:r>
              <a:rPr lang="ru-RU" dirty="0" err="1"/>
              <a:t>утвер</a:t>
            </a:r>
            <a:r>
              <a:rPr lang="ru-RU" dirty="0"/>
              <a:t>- ждать вообще помогает думать о как складывается отдельно, поскольку они служат разным целям.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1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Полиморфизм – это свойство системы использовать объекты с одинаковым интерфейсом без информации о типе и внутренней структуре объекта.</a:t>
            </a:r>
          </a:p>
          <a:p>
            <a:r>
              <a:rPr lang="ru-RU" dirty="0"/>
              <a:t>Параметрический полиморфизм позволяет определять функцию или тип данных обобщённо, чтобы значения могли обрабатываться идентично вне зависимости от их типа</a:t>
            </a:r>
          </a:p>
          <a:p>
            <a:endParaRPr lang="ru-RU" dirty="0"/>
          </a:p>
          <a:p>
            <a:r>
              <a:rPr lang="ru-RU" dirty="0"/>
              <a:t>Ситуативный (</a:t>
            </a:r>
            <a:r>
              <a:rPr lang="ru-RU" dirty="0" err="1"/>
              <a:t>ad</a:t>
            </a:r>
            <a:r>
              <a:rPr lang="ru-RU" dirty="0"/>
              <a:t> </a:t>
            </a:r>
            <a:r>
              <a:rPr lang="ru-RU" dirty="0" err="1"/>
              <a:t>hoc</a:t>
            </a:r>
            <a:r>
              <a:rPr lang="ru-RU" dirty="0"/>
              <a:t>) полиморфизм для описания полиморфных функций, вызываемых для аргументов разных типов, но реализующих различное поведение в зависимости от типа аргумента (называемых также перегруженными функциями и перегруженными операторами)</a:t>
            </a:r>
          </a:p>
          <a:p>
            <a:endParaRPr lang="ru-RU" dirty="0"/>
          </a:p>
          <a:p>
            <a:r>
              <a:rPr lang="ru-RU" dirty="0"/>
              <a:t>Полиморфизм подтипов (или полиморфизм включения) в ООП языках полиморфизм подтипов (обычно называемый также динамическим полиморфизмом) позволяет функции, определённой на типе </a:t>
            </a:r>
            <a:r>
              <a:rPr lang="ru-RU" dirty="0" err="1"/>
              <a:t>T</a:t>
            </a:r>
            <a:r>
              <a:rPr lang="ru-RU" dirty="0"/>
              <a:t>, также корректно исполняться для аргументов, принадлежащих типу </a:t>
            </a:r>
            <a:r>
              <a:rPr lang="ru-RU" dirty="0" err="1"/>
              <a:t>S</a:t>
            </a:r>
            <a:r>
              <a:rPr lang="ru-RU" dirty="0"/>
              <a:t>, являющемуся подтипом </a:t>
            </a:r>
            <a:r>
              <a:rPr lang="ru-RU" dirty="0" err="1"/>
              <a:t>T</a:t>
            </a:r>
            <a:r>
              <a:rPr lang="ru-RU" dirty="0"/>
              <a:t> (в соответствии с принципом подстановки Барбары Лисков). Такое отношение типов обычно записывается как </a:t>
            </a:r>
            <a:r>
              <a:rPr lang="ru-RU" dirty="0" err="1"/>
              <a:t>S</a:t>
            </a:r>
            <a:r>
              <a:rPr lang="ru-RU" dirty="0"/>
              <a:t> &lt;: </a:t>
            </a:r>
            <a:r>
              <a:rPr lang="ru-RU" dirty="0" err="1"/>
              <a:t>T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Объектно-ориентированные языки программирования реализуют полиморфизм подтипов посредством наследования, то есть определения подклассов. В большинстве реализаций каждый класс содержит т. н. виртуальную таблицу — таблицу функций, реализующих полиморфную часть интерфейса класса — и каждый объект (экземпляр класса) содержит указатель на виртуальную таблицу своего класса, по согласованию с которой производится вызов полиморфного метода. Такой механизм используется в случаях:</a:t>
            </a:r>
          </a:p>
          <a:p>
            <a:endParaRPr lang="ru-RU" dirty="0"/>
          </a:p>
          <a:p>
            <a:r>
              <a:rPr lang="ru-RU" dirty="0"/>
              <a:t>позднего связывания, где виртуальные функции не связаны до момента вызова;</a:t>
            </a:r>
          </a:p>
          <a:p>
            <a:endParaRPr lang="ru-RU" dirty="0"/>
          </a:p>
          <a:p>
            <a:r>
              <a:rPr lang="ru-RU" dirty="0"/>
              <a:t>одиночной диспетчеризации (то есть </a:t>
            </a:r>
            <a:r>
              <a:rPr lang="ru-RU" dirty="0" err="1"/>
              <a:t>одноаргументного</a:t>
            </a:r>
            <a:r>
              <a:rPr lang="ru-RU" dirty="0"/>
              <a:t> полиморфизма), где виртуальные функции связываются посредством простого просмотра виртуальной таблицы по первому аргументу (данному экземпляру класса), так что динамические типы остальных аргументов не учитываются.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5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42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Если в типе объявляется явный статический конструктор, компилятор JIT добавляет проверку в каждый статический метод и конструктор экземпляров этого типа, чтобы убедиться, что статический конструктор уже вызывался ранее. Статическая инициализация выполняется при доступе к статическому члену или создании экземпляра типа. Однако, если объявляется переменная типа, которая не используется, статическая инициализация не выполняется. Это может быть важным, если инициализация изменяет глобальное состояние.</a:t>
            </a:r>
          </a:p>
          <a:p>
            <a:r>
              <a:rPr lang="ru-RU" dirty="0"/>
              <a:t>Если инициализация всех статических данных реализуется встроенными средствами и явный статический конструктор не объявляется, то компиляторы MSIL добавляют к определению типа MSIL флаг </a:t>
            </a:r>
            <a:r>
              <a:rPr lang="ru-RU" dirty="0" err="1"/>
              <a:t>beforefieldinit</a:t>
            </a:r>
            <a:r>
              <a:rPr lang="ru-RU" dirty="0"/>
              <a:t> и неявный статический конструктор, который инициализирует статические данные. Если компилятор JIT обнаруживает флаг </a:t>
            </a:r>
            <a:r>
              <a:rPr lang="ru-RU" dirty="0" err="1"/>
              <a:t>beforefieldinit</a:t>
            </a:r>
            <a:r>
              <a:rPr lang="ru-RU" dirty="0"/>
              <a:t>, то обычно проверки статических конструкторов не добавляются. Статическая инициализация будет обязательно выполнена перед доступом к любому статическому полю, но после вызова статического метода или конструктора экземпляров. Обратите внимание, что статическая инициализация может выполняться в любое время после объявления переменной типа.</a:t>
            </a:r>
          </a:p>
          <a:p>
            <a:r>
              <a:rPr lang="ru-RU" dirty="0"/>
              <a:t>Проверки статических конструкторов могут привести к снижению производительности. Статический конструктор, как правило, используется только для инициализации статических полей. В таком случае требуется лишь проверить, что статическая инициализация происходит перед первым доступом к статическому полю. Для этой и многих других целей прекрасно подходит флаг </a:t>
            </a:r>
            <a:r>
              <a:rPr lang="ru-RU" dirty="0" err="1"/>
              <a:t>beforefieldinit</a:t>
            </a:r>
            <a:r>
              <a:rPr lang="ru-RU" dirty="0"/>
              <a:t>. Его нельзя использовать только в том случае, если статическая инициализация влияет на глобальное состояние и выполняется одно из перечисленных ниже условий.</a:t>
            </a:r>
          </a:p>
          <a:p>
            <a:r>
              <a:rPr lang="ru-RU" dirty="0"/>
              <a:t>Изменение глобального состояния сопряжено с большими затратами, оно не требуется, если тип не используется.</a:t>
            </a:r>
          </a:p>
          <a:p>
            <a:r>
              <a:rPr lang="ru-RU" dirty="0"/>
              <a:t>Изменение глобального состояния можно осуществить без доступа к какому-либо статическому полю типа.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8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Любая реализация паттерна </a:t>
            </a:r>
            <a:r>
              <a:rPr lang="ru-RU" dirty="0" err="1"/>
              <a:t>Синглтон</a:t>
            </a:r>
            <a:r>
              <a:rPr lang="ru-RU" dirty="0"/>
              <a:t> в общем случае преследует две цели: во-первых, реализация должна быть </a:t>
            </a:r>
            <a:r>
              <a:rPr lang="ru-RU" dirty="0" err="1"/>
              <a:t>потокобезопасной</a:t>
            </a:r>
            <a:r>
              <a:rPr lang="ru-RU" dirty="0"/>
              <a:t>, чтобы предотвратить создание более одного экземпляра в многопоточном мире .</a:t>
            </a:r>
            <a:r>
              <a:rPr lang="ru-RU" dirty="0" err="1"/>
              <a:t>Net</a:t>
            </a:r>
            <a:r>
              <a:rPr lang="ru-RU" dirty="0"/>
              <a:t>; а во-вторых, эта реализация должна быть «отложенной» (</a:t>
            </a:r>
            <a:r>
              <a:rPr lang="ru-RU" dirty="0" err="1"/>
              <a:t>lazy</a:t>
            </a:r>
            <a:r>
              <a:rPr lang="ru-RU" dirty="0"/>
              <a:t>), чтобы не создавать экземпляр (потенциально) дорого объекта раньше времени или в тех случаях, когда он вообще может не понадобиться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7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83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https://ru.wikipedia.org/wiki/%D0%A1%D1%82%D0%B5%D0%BA%D0%BE%D0%B2%D1%8B%D0%B9_%D0%BA%D0%B0%D0%B4%D1%80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6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</a:t>
            </a:r>
            <a:r>
              <a:rPr lang="ru-RU" sz="1200">
                <a:cs typeface="Consolas"/>
              </a:rPr>
              <a:t>в стеке </a:t>
            </a:r>
            <a:r>
              <a:rPr lang="ru-RU" sz="1200" dirty="0">
                <a:cs typeface="Consolas"/>
              </a:rPr>
              <a:t>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4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http://www.intuit.ru/studies/courses/26/26/lecture/821?page=1#sect1</a:t>
            </a: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Компиляторы, ориентированные на платформу .NET, должны генерировать код на MSIL, являющемся языком ассемблера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машины. Поэтому мы начнем с рассмотрения основных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свойств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платформы нашего компилятора.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лекции мы не пытаемся дать полного и детального описания всех команд платформы; задача данного обзора – дать представление об основных идеях MSIL.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Программы на MSIL переводятся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исполняемыи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код реального процессора лишь непосредственно перед исполнением c помощью так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компиляции времени исполнения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(которую также называют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Just-In-Time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compilation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динамическои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̆). При этом выполняется довольно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сложныи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типовои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анализ программы и проверки условий корректности кода.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Основные черты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архитекутры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 MSIL таковы: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причем стек является статически типизированным; это означает, что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каждои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точке программы JIT-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compiler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должен иметь возможность статически определить типы содержимого всех ячеек стека. На практике это означает, например, невозможность написать код,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кладущии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 цикле значения на стек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ячейки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стека представлены как 4-байтовые или 8-байтовые знаковые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(обозначаемые как I4 и I8,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соответстсвенно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более короткие значения представляются как 4-байтовые);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 используется как правило только для хранения промежуточных результатов вычисления (т.е. не рекомендуется хранить на стеке временные переменные, такие, как счетчик цикла и т.п.)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большинство команд MSIL получают свои аргументы на стеке, удаляют их со стека и помещают вместо них результат(ы) вычисления.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объектно-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ориентированнои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̆: структура MSIL отражает разбиение кода на классы, методы и т.п.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3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Статическая область памяти предназначена, например, для статических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класса, глобальных переменных, констант и т.п. Например,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области памяти должны находиться переменные, описанные с модификатором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языке C.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Локальная память выделяется для автоматических и временных переменных, параметров и т.п.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Куча предназначена для хранения динамических объектов. Кроме того, при реализации языков со вложенными процедурами и процедурными значениями, необходимо обеспечить доступ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вложеннои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 к переменным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среды. При этом, если язык допускает использование вложенных процедур в качестве переменных процедурного типа, то единственным способом для реализации такого механизма в безопасном режиме является построение в куче так называемого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замыкания процедуры (</a:t>
            </a:r>
            <a:r>
              <a:rPr lang="ru-RU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closure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которое будет содержать переменные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объемляющих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сред, необходимые для работы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0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Поскольку, как правило, нам необходим не адрес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переменнои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а ее значение, то существуют команды загрузки значения на стек: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Каждая из этих команд эквивалентна паре команд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ldxxxa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12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выгрузки в основном построены так же, как и команды загрузки (только с противоположным результатом работы), и потому не особо нуждаются в комментариях.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Отметим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которая берет со стека адрес значения вместе с самим значением и записывает значение по выбранному адресу.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Кроме того, упомянем, что как и в командах загрузки, команды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эквивалентны следующим парам команд: </a:t>
            </a:r>
          </a:p>
          <a:p>
            <a:pPr rtl="0"/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ldxxxxa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19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513982"/>
      </p:ext>
    </p:extLst>
  </p:cSld>
  <p:clrMapOvr>
    <a:masterClrMapping/>
  </p:clrMapOvr>
  <p:transition spd="med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311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39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623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576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00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936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0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530562"/>
      </p:ext>
    </p:extLst>
  </p:cSld>
  <p:clrMapOvr>
    <a:masterClrMapping/>
  </p:clrMapOvr>
  <p:transition spd="med"/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06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83" r:id="rId8"/>
    <p:sldLayoutId id="2147483680" r:id="rId9"/>
    <p:sldLayoutId id="2147483681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Методы</a:t>
            </a:r>
            <a:r>
              <a:rPr lang="en-US" sz="4400" dirty="0"/>
              <a:t>. </a:t>
            </a:r>
            <a:r>
              <a:rPr lang="ru-RU" sz="4400" dirty="0"/>
              <a:t>Основы.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/>
              <a:t>.NET &amp; JS Lab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</p:spTree>
    <p:extLst>
      <p:ext uri="{BB962C8B-B14F-4D97-AF65-F5344CB8AC3E}">
        <p14:creationId xmlns:p14="http://schemas.microsoft.com/office/powerpoint/2010/main" val="38767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609600"/>
            <a:ext cx="8674290" cy="1447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	Для вызова метода необходимо: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указать имя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предоставить в скобках аргументы, соответствующие параметрам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метод возвращает значение, необходимо указать, как использовать это значение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2141629"/>
            <a:ext cx="67818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bool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reportName, string userName)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bool success = false;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Perform some processing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success;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690681" y="3444829"/>
            <a:ext cx="7241146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isReportLocked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("Medical Report", "Don Hall");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4774361"/>
            <a:ext cx="40386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Sum(int first, int second)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first + second;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3949890" y="5002961"/>
            <a:ext cx="34290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 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j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result = Sum(i++, i+j);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4130858"/>
            <a:ext cx="6858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Аргументы метода вычисляются в строгом порядке слева-направо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69627" y="5002961"/>
            <a:ext cx="2362200" cy="508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result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29600" y="4984625"/>
            <a:ext cx="457200" cy="54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55" y="838200"/>
            <a:ext cx="4267200" cy="555966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074905" y="990600"/>
            <a:ext cx="6994190" cy="5257800"/>
            <a:chOff x="1371600" y="1066800"/>
            <a:chExt cx="6673180" cy="50292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264933" y="1066800"/>
              <a:ext cx="0" cy="50292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93733" y="1143000"/>
              <a:ext cx="0" cy="4953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64933" y="6096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64933" y="4191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264933" y="32766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264933" y="37338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eft Brace 20"/>
            <p:cNvSpPr/>
            <p:nvPr/>
          </p:nvSpPr>
          <p:spPr>
            <a:xfrm>
              <a:off x="1817133" y="41910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/>
            <p:cNvSpPr/>
            <p:nvPr/>
          </p:nvSpPr>
          <p:spPr>
            <a:xfrm>
              <a:off x="1817133" y="10668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5093733" y="3276600"/>
              <a:ext cx="762000" cy="9144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5093733" y="1143000"/>
              <a:ext cx="762000" cy="21336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702456" y="2466724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78657" y="5012543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43599" y="1905000"/>
              <a:ext cx="1582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 Space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43599" y="3429000"/>
              <a:ext cx="2101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 and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Variables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2971799" y="1219200"/>
              <a:ext cx="0" cy="21336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6200000">
              <a:off x="2289651" y="2193144"/>
              <a:ext cx="81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Grows</a:t>
              </a: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580215" y="838200"/>
            <a:ext cx="7983569" cy="5181600"/>
            <a:chOff x="304800" y="838200"/>
            <a:chExt cx="8610600" cy="510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04801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158753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04801" y="4876800"/>
              <a:ext cx="1828799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4800" y="27432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1" y="2209800"/>
              <a:ext cx="1853952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5962" y="1295400"/>
              <a:ext cx="131818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Variables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81574" y="1295400"/>
              <a:ext cx="120499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Function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04800" y="32766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04800" y="38100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4800" y="43434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79092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79092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79092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3565125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571478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5125" y="5943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5125" y="38100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5125" y="3276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565125" y="2743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565125" y="43434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65125" y="4876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565125" y="541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565125" y="2209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565125" y="160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565125" y="838200"/>
              <a:ext cx="1922755" cy="54416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</a:t>
              </a:r>
              <a:endParaRPr lang="en-US" sz="1600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7010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915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010400" y="4876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7010402" y="2743200"/>
              <a:ext cx="1904998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010400" y="2209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010400" y="32766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010400" y="38100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010400" y="43434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079092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79091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766934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766934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766934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66934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66935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2133601" y="3048000"/>
              <a:ext cx="143152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71478" y="3048000"/>
              <a:ext cx="1438922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44811" y="22860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144811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92" name="Straight Arrow Connector 191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5573812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61067" y="23622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8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черты </a:t>
            </a:r>
            <a:r>
              <a:rPr lang="en-US" dirty="0"/>
              <a:t>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464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Компиляторы, ориентированные на платформу .NET, должны генерировать код на MSIL, являющемся языком ассемблера некоторой виртуальной машины</a:t>
            </a:r>
          </a:p>
          <a:p>
            <a:pPr algn="just"/>
            <a:r>
              <a:rPr lang="ru-RU" dirty="0">
                <a:latin typeface="Calibri" panose="020F0502020204030204" pitchFamily="34" charset="0"/>
              </a:rPr>
              <a:t>Основные черты архитектуры виртуальной машины MSIL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стековой, причем стек является статически типизированным – в каждой точке программы JIT-</a:t>
            </a:r>
            <a:r>
              <a:rPr lang="ru-RU" dirty="0" err="1">
                <a:latin typeface="Calibri" panose="020F0502020204030204" pitchFamily="34" charset="0"/>
              </a:rPr>
              <a:t>compiler</a:t>
            </a:r>
            <a:r>
              <a:rPr lang="ru-RU" dirty="0">
                <a:latin typeface="Calibri" panose="020F0502020204030204" pitchFamily="34" charset="0"/>
              </a:rPr>
              <a:t> должен иметь возможность статически определить типы содержимого всех ячеек стека;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ячейки стека представлены как 4-байтовые или</a:t>
            </a:r>
            <a:r>
              <a:rPr lang="en-US" dirty="0">
                <a:latin typeface="Calibri" panose="020F0502020204030204" pitchFamily="34" charset="0"/>
              </a:rPr>
              <a:t>    </a:t>
            </a:r>
            <a:r>
              <a:rPr lang="ru-RU" dirty="0">
                <a:latin typeface="Calibri" panose="020F0502020204030204" pitchFamily="34" charset="0"/>
              </a:rPr>
              <a:t>8-байтовые знаковые целые (обозначаемые как I4 и I8, соответственно, более короткие значения представляются как 4-байтовые);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стек используется, как правило, только для хранения промежуточных результатов вычисления;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большинство команд MSIL получают свои аргументы в стеке, удаляют их из стека и помещают вместо них результат(ы) вычисления.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объектно-ориентированной: структура MSIL отражает разбиение кода на классы, методы и т.п. </a:t>
            </a:r>
          </a:p>
        </p:txBody>
      </p:sp>
    </p:spTree>
    <p:extLst>
      <p:ext uri="{BB962C8B-B14F-4D97-AF65-F5344CB8AC3E}">
        <p14:creationId xmlns:p14="http://schemas.microsoft.com/office/powerpoint/2010/main" val="273747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хранения переменных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</a:rPr>
              <a:t>Существует несколько вариантов хранения переменных в MSIL: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статической области памяти, существующей все время выполнения программы;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локальной области, которая выделяется при входе в метод;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внутри объекта, размещенного в куче.</a:t>
            </a:r>
          </a:p>
        </p:txBody>
      </p:sp>
    </p:spTree>
    <p:extLst>
      <p:ext uri="{BB962C8B-B14F-4D97-AF65-F5344CB8AC3E}">
        <p14:creationId xmlns:p14="http://schemas.microsoft.com/office/powerpoint/2010/main" val="2256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загрузки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2590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ldimm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число&gt; </a:t>
            </a:r>
            <a:r>
              <a:rPr lang="ru-RU" dirty="0">
                <a:latin typeface="Calibri" panose="020F0502020204030204" pitchFamily="34" charset="0"/>
              </a:rPr>
              <a:t>– загрузка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строка&gt; </a:t>
            </a:r>
            <a:r>
              <a:rPr lang="ru-RU" dirty="0">
                <a:latin typeface="Calibri" panose="020F0502020204030204" pitchFamily="34" charset="0"/>
              </a:rPr>
              <a:t>– загрузка строковой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ldsflda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статического поля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ldloca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&lt;#переменной&gt; </a:t>
            </a:r>
            <a:r>
              <a:rPr lang="ru-RU" dirty="0">
                <a:latin typeface="Calibri" panose="020F0502020204030204" pitchFamily="34" charset="0"/>
              </a:rPr>
              <a:t>– загрузка адреса локальной переменной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поля объекта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ldind</a:t>
            </a:r>
            <a:r>
              <a:rPr lang="ru-RU" dirty="0">
                <a:latin typeface="Calibri" panose="020F0502020204030204" pitchFamily="34" charset="0"/>
              </a:rPr>
              <a:t> – косвенная загрузка, берет адрес из стека и помещает на его место значение, размещенное по этому адресу </a:t>
            </a:r>
          </a:p>
        </p:txBody>
      </p:sp>
    </p:spTree>
    <p:extLst>
      <p:ext uri="{BB962C8B-B14F-4D97-AF65-F5344CB8AC3E}">
        <p14:creationId xmlns:p14="http://schemas.microsoft.com/office/powerpoint/2010/main" val="6427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выгрузки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берет из стека адрес значения и само значение и записывает значение по выбранному адресу;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команды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stsfld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эквивалентны командам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ldxxxa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5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Арифметические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Арифметические команды MSIL выполняют вычисления в стеке вычислений (</a:t>
            </a:r>
            <a:r>
              <a:rPr lang="en-US" dirty="0">
                <a:latin typeface="Calibri" panose="020F0502020204030204" pitchFamily="34" charset="0"/>
              </a:rPr>
              <a:t>evaluation stack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Вычислительные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add,mul,sub</a:t>
            </a:r>
            <a:r>
              <a:rPr lang="ru-RU" dirty="0">
                <a:latin typeface="Calibri" panose="020F0502020204030204" pitchFamily="34" charset="0"/>
              </a:rPr>
              <a:t>...) существуют в знаковом и </a:t>
            </a:r>
            <a:r>
              <a:rPr lang="ru-RU" dirty="0" err="1">
                <a:latin typeface="Calibri" panose="020F0502020204030204" pitchFamily="34" charset="0"/>
              </a:rPr>
              <a:t>беззнаковом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.u</a:t>
            </a:r>
            <a:r>
              <a:rPr lang="ru-RU" dirty="0">
                <a:latin typeface="Calibri" panose="020F0502020204030204" pitchFamily="34" charset="0"/>
              </a:rPr>
              <a:t>) вариантах, а также могут выполнять контроль за переполнением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ovf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Кроме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того,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есть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логические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and,or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(только знаковые, без контроля переполнения) и операции сравнения </a:t>
            </a:r>
          </a:p>
        </p:txBody>
      </p:sp>
    </p:spTree>
    <p:extLst>
      <p:ext uri="{BB962C8B-B14F-4D97-AF65-F5344CB8AC3E}">
        <p14:creationId xmlns:p14="http://schemas.microsoft.com/office/powerpoint/2010/main" val="22172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Переходы и вызовы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Переходы – стандартные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т.п.)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бывают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двух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типов: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статического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виртуального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en-US" dirty="0">
                <a:latin typeface="Calibri" panose="020F0502020204030204" pitchFamily="34" charset="0"/>
              </a:rPr>
              <a:t>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Если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вызывается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экземплярный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alibri" panose="020F0502020204030204" pitchFamily="34" charset="0"/>
              </a:rPr>
              <a:t>instance) </a:t>
            </a:r>
            <a:r>
              <a:rPr lang="ru-RU" dirty="0">
                <a:latin typeface="Calibri" panose="020F0502020204030204" pitchFamily="34" charset="0"/>
              </a:rPr>
              <a:t>метод, то объект, которому он принадлежит, должен быть первым параметром. Для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ru-RU" dirty="0">
                <a:latin typeface="Calibri" panose="020F0502020204030204" pitchFamily="34" charset="0"/>
              </a:rPr>
              <a:t> этот параметр обязателен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Возврат осуществляется командой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lang="en-US" b="1" dirty="0">
                <a:latin typeface="Calibri" panose="020F0502020204030204" pitchFamily="34" charset="0"/>
              </a:rPr>
              <a:t>.</a:t>
            </a:r>
            <a:endParaRPr lang="ru-RU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143000"/>
            <a:ext cx="86122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это имплементация поведения типа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9050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 содержит блок кода, определяющий действия, которые может выполнять тип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8194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позволяют инкапсулировать операции, которые защищают данные, хранимые внутри типа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3733800"/>
            <a:ext cx="8612248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быть предназначены для внутреннего использования типа и быть закрытыми для других типов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разрабатываться, чтобы позволить другим типам запрашивать выполнение определенного действия объекта, эти методы являются открытыми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Иные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unbox</a:t>
            </a:r>
            <a:r>
              <a:rPr lang="ru-RU" dirty="0">
                <a:latin typeface="Calibri" panose="020F0502020204030204" pitchFamily="34" charset="0"/>
              </a:rPr>
              <a:t> – реализуют функциональность упаковки и распаковки значений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newobj</a:t>
            </a:r>
            <a:r>
              <a:rPr lang="ru-RU" dirty="0">
                <a:latin typeface="Calibri" panose="020F0502020204030204" pitchFamily="34" charset="0"/>
              </a:rPr>
              <a:t> – команда для создания нового объекта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rethrow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endfinally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endfilter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– команды обработки исключений</a:t>
            </a:r>
          </a:p>
        </p:txBody>
      </p:sp>
    </p:spTree>
    <p:extLst>
      <p:ext uri="{BB962C8B-B14F-4D97-AF65-F5344CB8AC3E}">
        <p14:creationId xmlns:p14="http://schemas.microsoft.com/office/powerpoint/2010/main" val="2448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228600" y="762000"/>
            <a:ext cx="3962400" cy="2590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a = 1; </a:t>
            </a:r>
          </a:p>
          <a:p>
            <a:r>
              <a:rPr lang="hu-HU" sz="1600" dirty="0">
                <a:latin typeface="Consolas"/>
                <a:cs typeface="Consolas"/>
              </a:rPr>
              <a:t>int b = 2; </a:t>
            </a:r>
          </a:p>
          <a:p>
            <a:r>
              <a:rPr lang="hu-HU" sz="1600" dirty="0">
                <a:latin typeface="Consolas"/>
                <a:cs typeface="Consolas"/>
              </a:rPr>
              <a:t>int c = 3; </a:t>
            </a:r>
          </a:p>
          <a:p>
            <a:endParaRPr lang="hu-HU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d</a:t>
            </a:r>
            <a:r>
              <a:rPr lang="hu-HU" sz="1600" dirty="0">
                <a:latin typeface="Consolas"/>
                <a:cs typeface="Consolas"/>
              </a:rPr>
              <a:t> = a + b * c;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1999"/>
            <a:ext cx="4648200" cy="44196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r>
              <a:rPr lang="pl-PL" sz="1600" dirty="0">
                <a:latin typeface="Consolas"/>
                <a:cs typeface="Consolas"/>
              </a:rPr>
              <a:t>IL_000</a:t>
            </a:r>
            <a:r>
              <a:rPr lang="en-US" sz="1600" dirty="0">
                <a:latin typeface="Consolas"/>
                <a:cs typeface="Consolas"/>
              </a:rPr>
              <a:t>0</a:t>
            </a:r>
            <a:r>
              <a:rPr lang="pl-PL" sz="1600" dirty="0">
                <a:latin typeface="Consolas"/>
                <a:cs typeface="Consolas"/>
              </a:rPr>
              <a:t>:  </a:t>
            </a:r>
            <a:r>
              <a:rPr lang="en-US" sz="1600" dirty="0" err="1">
                <a:latin typeface="Consolas"/>
                <a:cs typeface="Consolas"/>
              </a:rPr>
              <a:t>nop</a:t>
            </a:r>
            <a:r>
              <a:rPr lang="pl-PL" sz="1600" dirty="0">
                <a:latin typeface="Consolas"/>
                <a:cs typeface="Consolas"/>
              </a:rPr>
              <a:t>    </a:t>
            </a:r>
          </a:p>
          <a:p>
            <a:r>
              <a:rPr lang="pl-PL" sz="1600" dirty="0">
                <a:latin typeface="Consolas"/>
                <a:cs typeface="Consolas"/>
              </a:rPr>
              <a:t>IL_0001:  ldc.i4.1    </a:t>
            </a:r>
          </a:p>
          <a:p>
            <a:r>
              <a:rPr lang="pl-PL" sz="1600" dirty="0">
                <a:latin typeface="Consolas"/>
                <a:cs typeface="Consolas"/>
              </a:rPr>
              <a:t>IL_0002:  stloc.0     // a</a:t>
            </a:r>
          </a:p>
          <a:p>
            <a:r>
              <a:rPr lang="pl-PL" sz="1600" dirty="0">
                <a:latin typeface="Consolas"/>
                <a:cs typeface="Consolas"/>
              </a:rPr>
              <a:t>IL_0003:  ldc.i4.2    </a:t>
            </a:r>
          </a:p>
          <a:p>
            <a:r>
              <a:rPr lang="pl-PL" sz="1600" dirty="0">
                <a:latin typeface="Consolas"/>
                <a:cs typeface="Consolas"/>
              </a:rPr>
              <a:t>IL_0004:  stloc.1     // b</a:t>
            </a:r>
          </a:p>
          <a:p>
            <a:r>
              <a:rPr lang="pl-PL" sz="1600" dirty="0">
                <a:latin typeface="Consolas"/>
                <a:cs typeface="Consolas"/>
              </a:rPr>
              <a:t>IL_0005:  ldc.i4.3    </a:t>
            </a:r>
          </a:p>
          <a:p>
            <a:r>
              <a:rPr lang="pl-PL" sz="1600" dirty="0">
                <a:latin typeface="Consolas"/>
                <a:cs typeface="Consolas"/>
              </a:rPr>
              <a:t>IL_0006:  stloc.2     // c</a:t>
            </a:r>
          </a:p>
          <a:p>
            <a:r>
              <a:rPr lang="cs-CZ" sz="1600" dirty="0">
                <a:latin typeface="Consolas"/>
                <a:cs typeface="Consolas"/>
              </a:rPr>
              <a:t>IL_0007:  ldloc.0     // a</a:t>
            </a:r>
          </a:p>
          <a:p>
            <a:r>
              <a:rPr lang="cs-CZ" sz="1600" dirty="0">
                <a:latin typeface="Consolas"/>
                <a:cs typeface="Consolas"/>
              </a:rPr>
              <a:t>IL_0008:  ldloc.1     // b</a:t>
            </a:r>
          </a:p>
          <a:p>
            <a:r>
              <a:rPr lang="cs-CZ" sz="1600" dirty="0">
                <a:latin typeface="Consolas"/>
                <a:cs typeface="Consolas"/>
              </a:rPr>
              <a:t>IL_0009:  ldloc.2     // c</a:t>
            </a:r>
          </a:p>
          <a:p>
            <a:r>
              <a:rPr lang="ro-RO" sz="1600" dirty="0">
                <a:latin typeface="Consolas"/>
                <a:cs typeface="Consolas"/>
              </a:rPr>
              <a:t>IL_000A:  mul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IL_000B:  add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IL_000C:  stloc.3     // d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2756658" y="2022965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4682387"/>
            <a:ext cx="87630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IL является стековым языком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различные операции выталкивают свои операнды или аргументы из стека для выполнения вычислений, по завершению которых результат заталкивается в стек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62" name="Группа 16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40" name="Группа 139"/>
            <p:cNvGrpSpPr/>
            <p:nvPr/>
          </p:nvGrpSpPr>
          <p:grpSpPr>
            <a:xfrm>
              <a:off x="205853" y="762000"/>
              <a:ext cx="8732293" cy="5414506"/>
              <a:chOff x="30707" y="772687"/>
              <a:chExt cx="8732293" cy="5414506"/>
            </a:xfrm>
          </p:grpSpPr>
          <p:cxnSp>
            <p:nvCxnSpPr>
              <p:cNvPr id="6" name="Прямая соединительная линия 5"/>
              <p:cNvCxnSpPr/>
              <p:nvPr/>
            </p:nvCxnSpPr>
            <p:spPr>
              <a:xfrm>
                <a:off x="533400" y="3429000"/>
                <a:ext cx="8229600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21559" y="1314333"/>
                <a:ext cx="1324401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Local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Variable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Slots </a:t>
                </a:r>
              </a:p>
            </p:txBody>
          </p:sp>
          <p:sp>
            <p:nvSpPr>
              <p:cNvPr id="12" name="Rectangle 81"/>
              <p:cNvSpPr/>
              <p:nvPr/>
            </p:nvSpPr>
            <p:spPr>
              <a:xfrm>
                <a:off x="30707" y="4796253"/>
                <a:ext cx="1906107" cy="694565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Stack</a:t>
                </a:r>
                <a:endParaRPr lang="en-US" dirty="0"/>
              </a:p>
            </p:txBody>
          </p:sp>
          <p:grpSp>
            <p:nvGrpSpPr>
              <p:cNvPr id="30" name="Группа 29"/>
              <p:cNvGrpSpPr/>
              <p:nvPr/>
            </p:nvGrpSpPr>
            <p:grpSpPr>
              <a:xfrm>
                <a:off x="2055125" y="3709613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13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Группа 30"/>
              <p:cNvGrpSpPr/>
              <p:nvPr/>
            </p:nvGrpSpPr>
            <p:grpSpPr>
              <a:xfrm>
                <a:off x="3418794" y="3709612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2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Группа 34"/>
              <p:cNvGrpSpPr/>
              <p:nvPr/>
            </p:nvGrpSpPr>
            <p:grpSpPr>
              <a:xfrm>
                <a:off x="4742658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6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Группа 38"/>
              <p:cNvGrpSpPr/>
              <p:nvPr/>
            </p:nvGrpSpPr>
            <p:grpSpPr>
              <a:xfrm>
                <a:off x="6066522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0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Группа 42"/>
              <p:cNvGrpSpPr/>
              <p:nvPr/>
            </p:nvGrpSpPr>
            <p:grpSpPr>
              <a:xfrm>
                <a:off x="7391523" y="3709610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4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Прямоугольник 60"/>
              <p:cNvSpPr/>
              <p:nvPr/>
            </p:nvSpPr>
            <p:spPr>
              <a:xfrm>
                <a:off x="3339932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IL_0001: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pl-PL" sz="1600" dirty="0">
                    <a:latin typeface="Consolas"/>
                    <a:cs typeface="Consolas"/>
                  </a:rPr>
                  <a:t>ldc.i4.1</a:t>
                </a:r>
                <a:endParaRPr lang="en-US" sz="1600" dirty="0"/>
              </a:p>
            </p:txBody>
          </p:sp>
          <p:grpSp>
            <p:nvGrpSpPr>
              <p:cNvPr id="69" name="Группа 68"/>
              <p:cNvGrpSpPr/>
              <p:nvPr/>
            </p:nvGrpSpPr>
            <p:grpSpPr>
              <a:xfrm>
                <a:off x="1770857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0" name="Прямоугольник 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7" name="Прямоугольник 46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48" name="Прямоугольник 47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05" name="Прямоугольник 104"/>
              <p:cNvSpPr/>
              <p:nvPr/>
            </p:nvSpPr>
            <p:spPr>
              <a:xfrm>
                <a:off x="4700834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IL_0002: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stloc.0 </a:t>
                </a:r>
                <a:endParaRPr lang="en-US" sz="1600" dirty="0"/>
              </a:p>
            </p:txBody>
          </p:sp>
          <p:sp>
            <p:nvSpPr>
              <p:cNvPr id="106" name="Прямоугольник 105"/>
              <p:cNvSpPr/>
              <p:nvPr/>
            </p:nvSpPr>
            <p:spPr>
              <a:xfrm>
                <a:off x="6011079" y="5602418"/>
                <a:ext cx="13067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IL_0003:  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ldc.i4.2</a:t>
                </a:r>
                <a:endParaRPr lang="en-US" sz="1600" dirty="0"/>
              </a:p>
            </p:txBody>
          </p:sp>
          <p:sp>
            <p:nvSpPr>
              <p:cNvPr id="107" name="Прямоугольник 106"/>
              <p:cNvSpPr/>
              <p:nvPr/>
            </p:nvSpPr>
            <p:spPr>
              <a:xfrm>
                <a:off x="7290885" y="5602416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IL_0004: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stloc.1</a:t>
                </a:r>
                <a:endParaRPr lang="en-US" sz="1600" dirty="0"/>
              </a:p>
            </p:txBody>
          </p:sp>
          <p:grpSp>
            <p:nvGrpSpPr>
              <p:cNvPr id="109" name="Группа 108"/>
              <p:cNvGrpSpPr/>
              <p:nvPr/>
            </p:nvGrpSpPr>
            <p:grpSpPr>
              <a:xfrm>
                <a:off x="3134525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0" name="Прямоугольник 10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1" name="Прямоугольник 110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2" name="Прямоугольник 111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16" name="Группа 115"/>
              <p:cNvGrpSpPr/>
              <p:nvPr/>
            </p:nvGrpSpPr>
            <p:grpSpPr>
              <a:xfrm>
                <a:off x="4458389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7" name="Прямоугольник 116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8" name="Прямоугольник 117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9" name="Прямоугольник 118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23" name="Группа 122"/>
              <p:cNvGrpSpPr/>
              <p:nvPr/>
            </p:nvGrpSpPr>
            <p:grpSpPr>
              <a:xfrm>
                <a:off x="5782253" y="78524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24" name="Прямоугольник 123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26" name="Прямоугольник 125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30" name="Группа 129"/>
              <p:cNvGrpSpPr/>
              <p:nvPr/>
            </p:nvGrpSpPr>
            <p:grpSpPr>
              <a:xfrm>
                <a:off x="7107254" y="772687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31" name="Прямоугольник 130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32" name="Прямоугольник 131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133" name="Прямоугольник 132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3806618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6429973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139" name="Прямоугольник 138"/>
              <p:cNvSpPr/>
              <p:nvPr/>
            </p:nvSpPr>
            <p:spPr>
              <a:xfrm>
                <a:off x="1979030" y="5602415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</a:t>
                </a:r>
                <a:r>
                  <a:rPr lang="en-US" sz="1600" dirty="0">
                    <a:latin typeface="Consolas"/>
                    <a:cs typeface="Consolas"/>
                  </a:rPr>
                  <a:t>0</a:t>
                </a:r>
                <a:r>
                  <a:rPr lang="pl-PL" sz="1600" dirty="0">
                    <a:latin typeface="Consolas"/>
                    <a:cs typeface="Consolas"/>
                  </a:rPr>
                  <a:t>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en-US" sz="1600" dirty="0" err="1">
                    <a:latin typeface="Consolas"/>
                    <a:cs typeface="Consolas"/>
                  </a:rPr>
                  <a:t>nop</a:t>
                </a:r>
                <a:endParaRPr lang="en-US" sz="1600" dirty="0"/>
              </a:p>
            </p:txBody>
          </p:sp>
        </p:grpSp>
        <p:sp>
          <p:nvSpPr>
            <p:cNvPr id="141" name="Прямоугольник 140"/>
            <p:cNvSpPr/>
            <p:nvPr/>
          </p:nvSpPr>
          <p:spPr>
            <a:xfrm>
              <a:off x="2217790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3581458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297189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4905322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621053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6229186" y="280932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944917" y="283571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7554187" y="2796768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269918" y="2823159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960759" y="284930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61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62000"/>
              <a:ext cx="8732293" cy="4718131"/>
              <a:chOff x="205853" y="762000"/>
              <a:chExt cx="8732293" cy="4718131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62000"/>
                <a:ext cx="8732293" cy="4718131"/>
                <a:chOff x="30707" y="772687"/>
                <a:chExt cx="8732293" cy="4718131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Группа 38"/>
                <p:cNvGrpSpPr/>
                <p:nvPr/>
              </p:nvGrpSpPr>
              <p:grpSpPr>
                <a:xfrm>
                  <a:off x="6066522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0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Группа 42"/>
                <p:cNvGrpSpPr/>
                <p:nvPr/>
              </p:nvGrpSpPr>
              <p:grpSpPr>
                <a:xfrm>
                  <a:off x="7391523" y="3709610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4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23" name="Группа 122"/>
                <p:cNvGrpSpPr/>
                <p:nvPr/>
              </p:nvGrpSpPr>
              <p:grpSpPr>
                <a:xfrm>
                  <a:off x="5782253" y="78524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24" name="Прямоугольник 123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25" name="Прямоугольник 124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26" name="Прямоугольник 125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30" name="Группа 129"/>
                <p:cNvGrpSpPr/>
                <p:nvPr/>
              </p:nvGrpSpPr>
              <p:grpSpPr>
                <a:xfrm>
                  <a:off x="7107254" y="772687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31" name="Прямоугольник 130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32" name="Прямоугольник 131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33" name="Прямоугольник 132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sp>
              <p:nvSpPr>
                <p:cNvPr id="138" name="TextBox 137"/>
                <p:cNvSpPr txBox="1"/>
                <p:nvPr/>
              </p:nvSpPr>
              <p:spPr>
                <a:xfrm>
                  <a:off x="6429973" y="5027709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1</a:t>
                  </a:r>
                </a:p>
              </p:txBody>
            </p: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7" name="Прямоугольник 146"/>
              <p:cNvSpPr/>
              <p:nvPr/>
            </p:nvSpPr>
            <p:spPr>
              <a:xfrm>
                <a:off x="6229186" y="280932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944917" y="283571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9" name="Прямоугольник 148"/>
              <p:cNvSpPr/>
              <p:nvPr/>
            </p:nvSpPr>
            <p:spPr>
              <a:xfrm>
                <a:off x="7554187" y="2796768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7269918" y="282315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577244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IL_0006: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stloc.2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IL_0007: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ldloc.0</a:t>
              </a:r>
              <a:endParaRPr lang="en-US" sz="1600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6186225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IL_0008: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ldloc.1</a:t>
              </a:r>
              <a:endParaRPr lang="en-US" sz="1600" dirty="0"/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7466031" y="5591729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IL_0009: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ldloc.2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IL_0005: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ldc.i4.3</a:t>
              </a:r>
              <a:endParaRPr lang="en-US" sz="16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67513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59723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28901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923342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923342" y="4050268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72637"/>
            <a:ext cx="8732293" cy="5403869"/>
            <a:chOff x="205853" y="772637"/>
            <a:chExt cx="8732293" cy="5403869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72637"/>
              <a:ext cx="8732293" cy="4707494"/>
              <a:chOff x="205853" y="772637"/>
              <a:chExt cx="8732293" cy="4707494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72637"/>
                <a:ext cx="8732293" cy="4707494"/>
                <a:chOff x="30707" y="783324"/>
                <a:chExt cx="8732293" cy="4707494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IL_000B:</a:t>
              </a:r>
            </a:p>
            <a:p>
              <a:pPr algn="ctr"/>
              <a:r>
                <a:rPr lang="en-US" sz="1600" dirty="0">
                  <a:latin typeface="Consolas"/>
                  <a:cs typeface="Consolas"/>
                </a:rPr>
                <a:t>add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IL_000C:</a:t>
              </a:r>
            </a:p>
            <a:p>
              <a:r>
                <a:rPr lang="en-US" sz="1600" dirty="0">
                  <a:latin typeface="Consolas"/>
                  <a:cs typeface="Consolas"/>
                </a:rPr>
                <a:t>stloc.3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o-RO" sz="1600" dirty="0">
                  <a:latin typeface="Consolas"/>
                  <a:cs typeface="Consolas"/>
                </a:rPr>
                <a:t>IL_000A:</a:t>
              </a:r>
              <a:endParaRPr lang="en-US" sz="1600" dirty="0">
                <a:latin typeface="Consolas"/>
                <a:cs typeface="Consolas"/>
              </a:endParaRPr>
            </a:p>
            <a:p>
              <a:pPr algn="ctr"/>
              <a:r>
                <a:rPr lang="ro-RO" sz="1600" dirty="0">
                  <a:latin typeface="Consolas"/>
                  <a:cs typeface="Consolas"/>
                </a:rPr>
                <a:t>mul</a:t>
              </a:r>
              <a:endParaRPr lang="en-US" sz="16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58394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7838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4995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707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x++;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7" name="Flowchart: Document 8"/>
          <p:cNvSpPr/>
          <p:nvPr/>
        </p:nvSpPr>
        <p:spPr>
          <a:xfrm>
            <a:off x="1524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IL_0000:  nop    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IL_0001:  ldc.i4.1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IL_0002:  stloc.0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IL_0003:  ldloc.0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IL_0004:  stloc.2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IL_0005:  ldloc.2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IL_0006:  ldc.i4.1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IL_0007:  add    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IL_0008:  stloc.0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IL_0009:  ldloc.2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IL_000A:  stloc.1     // y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IL_000B:  ldloc.1     // y</a:t>
            </a: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82009" y="2170097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sp>
        <p:nvSpPr>
          <p:cNvPr id="11" name="Flowchart: Document 8"/>
          <p:cNvSpPr/>
          <p:nvPr/>
        </p:nvSpPr>
        <p:spPr>
          <a:xfrm>
            <a:off x="48006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++x;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Flowchart: Document 8"/>
          <p:cNvSpPr/>
          <p:nvPr/>
        </p:nvSpPr>
        <p:spPr>
          <a:xfrm>
            <a:off x="46482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IL_0000:  nop    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IL_0001:  ldc.i4.1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IL_0002:  stloc.0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IL_0003:  ldloc.0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IL_0004:  ldc.i4.1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IL_0005:  add    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IL_0006:  stloc.2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IL_0007:  ldloc.2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IL_0008:  stloc.0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IL_0009:  ldloc.2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IL_000A:  stloc.1     // y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IL_000B:  ldloc.1     // y</a:t>
            </a: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077808" y="2170098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294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Add(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a,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b)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return a + b;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20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ldarg.0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ldarg.1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add</a:t>
            </a:r>
            <a:b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</a:b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ret 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137658" y="17790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Document 8"/>
          <p:cNvSpPr/>
          <p:nvPr/>
        </p:nvSpPr>
        <p:spPr>
          <a:xfrm>
            <a:off x="304800" y="32004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void Main()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Add(3,5);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4495800" y="32004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ldc.i4.3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ldc.i4.5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call Add</a:t>
            </a: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061458" y="42174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1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82" name="Группа 181"/>
          <p:cNvGrpSpPr/>
          <p:nvPr/>
        </p:nvGrpSpPr>
        <p:grpSpPr>
          <a:xfrm>
            <a:off x="138268" y="685800"/>
            <a:ext cx="8856541" cy="5745775"/>
            <a:chOff x="138268" y="685800"/>
            <a:chExt cx="8856541" cy="5745775"/>
          </a:xfrm>
        </p:grpSpPr>
        <p:grpSp>
          <p:nvGrpSpPr>
            <p:cNvPr id="179" name="Группа 178"/>
            <p:cNvGrpSpPr/>
            <p:nvPr/>
          </p:nvGrpSpPr>
          <p:grpSpPr>
            <a:xfrm>
              <a:off x="138268" y="685800"/>
              <a:ext cx="8856541" cy="5745775"/>
              <a:chOff x="104939" y="670361"/>
              <a:chExt cx="8856541" cy="5745775"/>
            </a:xfrm>
          </p:grpSpPr>
          <p:cxnSp>
            <p:nvCxnSpPr>
              <p:cNvPr id="5" name="Прямая соединительная линия 4"/>
              <p:cNvCxnSpPr/>
              <p:nvPr/>
            </p:nvCxnSpPr>
            <p:spPr>
              <a:xfrm>
                <a:off x="3810000" y="670361"/>
                <a:ext cx="0" cy="574577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Группа 25"/>
              <p:cNvGrpSpPr/>
              <p:nvPr/>
            </p:nvGrpSpPr>
            <p:grpSpPr>
              <a:xfrm>
                <a:off x="5423499" y="1524000"/>
                <a:ext cx="973169" cy="3810000"/>
                <a:chOff x="322231" y="1371082"/>
                <a:chExt cx="1837901" cy="3810000"/>
              </a:xfrm>
            </p:grpSpPr>
            <p:cxnSp>
              <p:nvCxnSpPr>
                <p:cNvPr id="57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Группа 24"/>
                <p:cNvGrpSpPr/>
                <p:nvPr/>
              </p:nvGrpSpPr>
              <p:grpSpPr>
                <a:xfrm>
                  <a:off x="322231" y="1371082"/>
                  <a:ext cx="1837901" cy="3810000"/>
                  <a:chOff x="322231" y="1371082"/>
                  <a:chExt cx="1837901" cy="3810000"/>
                </a:xfrm>
              </p:grpSpPr>
              <p:cxnSp>
                <p:nvCxnSpPr>
                  <p:cNvPr id="56" name="Straight Connector 5"/>
                  <p:cNvCxnSpPr/>
                  <p:nvPr/>
                </p:nvCxnSpPr>
                <p:spPr>
                  <a:xfrm>
                    <a:off x="2135195" y="1371082"/>
                    <a:ext cx="0" cy="38100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7"/>
                  <p:cNvCxnSpPr/>
                  <p:nvPr/>
                </p:nvCxnSpPr>
                <p:spPr>
                  <a:xfrm>
                    <a:off x="322231" y="29712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9" name="Left Brace 20"/>
              <p:cNvSpPr/>
              <p:nvPr/>
            </p:nvSpPr>
            <p:spPr>
              <a:xfrm>
                <a:off x="381000" y="4093431"/>
                <a:ext cx="395613" cy="2000295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Left Brace 21"/>
              <p:cNvSpPr/>
              <p:nvPr/>
            </p:nvSpPr>
            <p:spPr>
              <a:xfrm>
                <a:off x="410616" y="1425213"/>
                <a:ext cx="356876" cy="2646058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Right Brace 22"/>
              <p:cNvSpPr/>
              <p:nvPr/>
            </p:nvSpPr>
            <p:spPr>
              <a:xfrm>
                <a:off x="2554500" y="3124199"/>
                <a:ext cx="417299" cy="873457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Right Brace 23"/>
              <p:cNvSpPr/>
              <p:nvPr/>
            </p:nvSpPr>
            <p:spPr>
              <a:xfrm>
                <a:off x="2545775" y="1425213"/>
                <a:ext cx="426025" cy="1698986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 rot="16200000">
                <a:off x="-418900" y="2201118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1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 rot="16200000">
                <a:off x="-414380" y="495066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 rot="16200000">
                <a:off x="2763447" y="1883988"/>
                <a:ext cx="117392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Space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6200000">
                <a:off x="2527917" y="3192372"/>
                <a:ext cx="16754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Arguments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and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Local Variables</a:t>
                </a:r>
              </a:p>
            </p:txBody>
          </p:sp>
          <p:cxnSp>
            <p:nvCxnSpPr>
              <p:cNvPr id="91" name="Straight Arrow Connector 29"/>
              <p:cNvCxnSpPr/>
              <p:nvPr/>
            </p:nvCxnSpPr>
            <p:spPr>
              <a:xfrm flipH="1" flipV="1">
                <a:off x="1447800" y="1372603"/>
                <a:ext cx="9660" cy="1467681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 rot="16200000">
                <a:off x="863868" y="1956999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Grows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2923" y="356092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04680" y="3146173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grpSp>
            <p:nvGrpSpPr>
              <p:cNvPr id="97" name="Группа 96"/>
              <p:cNvGrpSpPr/>
              <p:nvPr/>
            </p:nvGrpSpPr>
            <p:grpSpPr>
              <a:xfrm>
                <a:off x="4165911" y="1589470"/>
                <a:ext cx="998260" cy="3744530"/>
                <a:chOff x="274845" y="1428592"/>
                <a:chExt cx="1885287" cy="3744530"/>
              </a:xfrm>
            </p:grpSpPr>
            <p:cxnSp>
              <p:nvCxnSpPr>
                <p:cNvPr id="98" name="Straight Connector 6"/>
                <p:cNvCxnSpPr/>
                <p:nvPr/>
              </p:nvCxnSpPr>
              <p:spPr>
                <a:xfrm>
                  <a:off x="274845" y="517312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Группа 98"/>
                <p:cNvGrpSpPr/>
                <p:nvPr/>
              </p:nvGrpSpPr>
              <p:grpSpPr>
                <a:xfrm>
                  <a:off x="274845" y="1428592"/>
                  <a:ext cx="1885287" cy="3744530"/>
                  <a:chOff x="274845" y="1428592"/>
                  <a:chExt cx="1885287" cy="3744530"/>
                </a:xfrm>
              </p:grpSpPr>
              <p:cxnSp>
                <p:nvCxnSpPr>
                  <p:cNvPr id="100" name="Straight Connector 5"/>
                  <p:cNvCxnSpPr/>
                  <p:nvPr/>
                </p:nvCxnSpPr>
                <p:spPr>
                  <a:xfrm flipH="1">
                    <a:off x="2129129" y="1439322"/>
                    <a:ext cx="31003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7"/>
                  <p:cNvCxnSpPr/>
                  <p:nvPr/>
                </p:nvCxnSpPr>
                <p:spPr>
                  <a:xfrm>
                    <a:off x="322231" y="29770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39"/>
                  <p:cNvCxnSpPr/>
                  <p:nvPr/>
                </p:nvCxnSpPr>
                <p:spPr>
                  <a:xfrm>
                    <a:off x="322231" y="38152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5"/>
                  <p:cNvCxnSpPr/>
                  <p:nvPr/>
                </p:nvCxnSpPr>
                <p:spPr>
                  <a:xfrm flipH="1">
                    <a:off x="274845" y="1428592"/>
                    <a:ext cx="47386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5" name="Группа 104"/>
              <p:cNvGrpSpPr/>
              <p:nvPr/>
            </p:nvGrpSpPr>
            <p:grpSpPr>
              <a:xfrm>
                <a:off x="1554696" y="1510230"/>
                <a:ext cx="982643" cy="3823770"/>
                <a:chOff x="322231" y="1363121"/>
                <a:chExt cx="1855793" cy="3823770"/>
              </a:xfrm>
            </p:grpSpPr>
            <p:cxnSp>
              <p:nvCxnSpPr>
                <p:cNvPr id="106" name="Straight Connector 6"/>
                <p:cNvCxnSpPr/>
                <p:nvPr/>
              </p:nvCxnSpPr>
              <p:spPr>
                <a:xfrm>
                  <a:off x="322231" y="5186891"/>
                  <a:ext cx="181296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Группа 106"/>
                <p:cNvGrpSpPr/>
                <p:nvPr/>
              </p:nvGrpSpPr>
              <p:grpSpPr>
                <a:xfrm>
                  <a:off x="322231" y="1363121"/>
                  <a:ext cx="1855793" cy="3823770"/>
                  <a:chOff x="322231" y="1363121"/>
                  <a:chExt cx="1855793" cy="3823770"/>
                </a:xfrm>
              </p:grpSpPr>
              <p:cxnSp>
                <p:nvCxnSpPr>
                  <p:cNvPr id="108" name="Straight Connector 5"/>
                  <p:cNvCxnSpPr/>
                  <p:nvPr/>
                </p:nvCxnSpPr>
                <p:spPr>
                  <a:xfrm flipH="1">
                    <a:off x="2135195" y="1363121"/>
                    <a:ext cx="42829" cy="382377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5"/>
                  <p:cNvCxnSpPr/>
                  <p:nvPr/>
                </p:nvCxnSpPr>
                <p:spPr>
                  <a:xfrm>
                    <a:off x="322231" y="1428591"/>
                    <a:ext cx="0" cy="37583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7" name="Группа 126"/>
              <p:cNvGrpSpPr/>
              <p:nvPr/>
            </p:nvGrpSpPr>
            <p:grpSpPr>
              <a:xfrm>
                <a:off x="6639376" y="1589470"/>
                <a:ext cx="976586" cy="3744530"/>
                <a:chOff x="315778" y="1428591"/>
                <a:chExt cx="1844354" cy="3744530"/>
              </a:xfrm>
            </p:grpSpPr>
            <p:cxnSp>
              <p:nvCxnSpPr>
                <p:cNvPr id="128" name="Straight Connector 6"/>
                <p:cNvCxnSpPr/>
                <p:nvPr/>
              </p:nvCxnSpPr>
              <p:spPr>
                <a:xfrm>
                  <a:off x="322231" y="5173121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9" name="Группа 128"/>
                <p:cNvGrpSpPr/>
                <p:nvPr/>
              </p:nvGrpSpPr>
              <p:grpSpPr>
                <a:xfrm>
                  <a:off x="315778" y="1428591"/>
                  <a:ext cx="1844354" cy="3744530"/>
                  <a:chOff x="315778" y="1428591"/>
                  <a:chExt cx="1844354" cy="3744530"/>
                </a:xfrm>
              </p:grpSpPr>
              <p:cxnSp>
                <p:nvCxnSpPr>
                  <p:cNvPr id="130" name="Straight Connector 5"/>
                  <p:cNvCxnSpPr/>
                  <p:nvPr/>
                </p:nvCxnSpPr>
                <p:spPr>
                  <a:xfrm flipH="1">
                    <a:off x="2129475" y="1439321"/>
                    <a:ext cx="572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5"/>
                  <p:cNvCxnSpPr/>
                  <p:nvPr/>
                </p:nvCxnSpPr>
                <p:spPr>
                  <a:xfrm flipH="1">
                    <a:off x="315778" y="1428591"/>
                    <a:ext cx="6453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Группа 134"/>
              <p:cNvGrpSpPr/>
              <p:nvPr/>
            </p:nvGrpSpPr>
            <p:grpSpPr>
              <a:xfrm>
                <a:off x="7894535" y="1425213"/>
                <a:ext cx="973169" cy="3908787"/>
                <a:chOff x="322231" y="1272295"/>
                <a:chExt cx="1837901" cy="3908787"/>
              </a:xfrm>
            </p:grpSpPr>
            <p:cxnSp>
              <p:nvCxnSpPr>
                <p:cNvPr id="136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7" name="Группа 136"/>
                <p:cNvGrpSpPr/>
                <p:nvPr/>
              </p:nvGrpSpPr>
              <p:grpSpPr>
                <a:xfrm>
                  <a:off x="322231" y="1272295"/>
                  <a:ext cx="1837901" cy="3908787"/>
                  <a:chOff x="322231" y="1272295"/>
                  <a:chExt cx="1837901" cy="3908787"/>
                </a:xfrm>
              </p:grpSpPr>
              <p:cxnSp>
                <p:nvCxnSpPr>
                  <p:cNvPr id="138" name="Straight Connector 5"/>
                  <p:cNvCxnSpPr/>
                  <p:nvPr/>
                </p:nvCxnSpPr>
                <p:spPr>
                  <a:xfrm>
                    <a:off x="2135195" y="1272295"/>
                    <a:ext cx="0" cy="3908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9" name="TextBox 148"/>
              <p:cNvSpPr txBox="1"/>
              <p:nvPr/>
            </p:nvSpPr>
            <p:spPr>
              <a:xfrm>
                <a:off x="4084018" y="5410510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5323119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ldarg.1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6562220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7787552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ret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562244" y="3603185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554001" y="3188431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5789260" y="358140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5781017" y="3166646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58" name="Straight Connector 38"/>
              <p:cNvCxnSpPr/>
              <p:nvPr/>
            </p:nvCxnSpPr>
            <p:spPr>
              <a:xfrm>
                <a:off x="4191002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38"/>
              <p:cNvCxnSpPr/>
              <p:nvPr/>
            </p:nvCxnSpPr>
            <p:spPr>
              <a:xfrm>
                <a:off x="5410295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38"/>
              <p:cNvCxnSpPr/>
              <p:nvPr/>
            </p:nvCxnSpPr>
            <p:spPr>
              <a:xfrm>
                <a:off x="5410295" y="229574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/>
              <p:cNvSpPr txBox="1"/>
              <p:nvPr/>
            </p:nvSpPr>
            <p:spPr>
              <a:xfrm>
                <a:off x="4523064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5755042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5755042" y="2336722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66" name="Straight Connector 38"/>
              <p:cNvCxnSpPr/>
              <p:nvPr/>
            </p:nvCxnSpPr>
            <p:spPr>
              <a:xfrm>
                <a:off x="6626560" y="2742618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166"/>
              <p:cNvSpPr txBox="1"/>
              <p:nvPr/>
            </p:nvSpPr>
            <p:spPr>
              <a:xfrm>
                <a:off x="6971307" y="2746978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413133" y="4373684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Main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431764" y="2915912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725152" y="842516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Setting Up the Call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5311410" y="845823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Execution of Method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8226078" y="423015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cxnSp>
            <p:nvCxnSpPr>
              <p:cNvPr id="53" name="Скругленная соединительная линия 52"/>
              <p:cNvCxnSpPr>
                <a:stCxn id="167" idx="3"/>
                <a:endCxn id="172" idx="0"/>
              </p:cNvCxnSpPr>
              <p:nvPr/>
            </p:nvCxnSpPr>
            <p:spPr>
              <a:xfrm>
                <a:off x="7268184" y="2916255"/>
                <a:ext cx="1106333" cy="1313902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Прямоугольник 67"/>
              <p:cNvSpPr/>
              <p:nvPr/>
            </p:nvSpPr>
            <p:spPr>
              <a:xfrm>
                <a:off x="104939" y="4658364"/>
                <a:ext cx="182909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ldc.i4.3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ldc.i4.5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call Add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881515" y="437648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475039" y="434281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758232" y="4337449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6948448" y="432041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8203918" y="4353677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  <p:sp>
          <p:nvSpPr>
            <p:cNvPr id="180" name="Прямоугольник 179"/>
            <p:cNvSpPr/>
            <p:nvPr/>
          </p:nvSpPr>
          <p:spPr>
            <a:xfrm>
              <a:off x="250271" y="3160878"/>
              <a:ext cx="18290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ldarg.0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ldarg.1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  <a:b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9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228600" y="2535072"/>
            <a:ext cx="87630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(decimal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decimal.Parse(amount);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dollars, int cents)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dollars + (cents / 100.0m);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57800" y="2830841"/>
            <a:ext cx="3581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вызове метода компилятор определяет версию метода, который должен быть вызан, анализируя количество и типы аргументов, указанных при вызове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Перегруженные методы</a:t>
            </a:r>
            <a:endParaRPr lang="en-US" dirty="0"/>
          </a:p>
        </p:txBody>
      </p:sp>
      <p:sp>
        <p:nvSpPr>
          <p:cNvPr id="9" name="Flowchart: Document 4"/>
          <p:cNvSpPr/>
          <p:nvPr/>
        </p:nvSpPr>
        <p:spPr>
          <a:xfrm>
            <a:off x="228600" y="762000"/>
            <a:ext cx="8763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intData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booleanData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(intData);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(booleanData);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5"/>
          <p:cNvSpPr/>
          <p:nvPr/>
        </p:nvSpPr>
        <p:spPr>
          <a:xfrm>
            <a:off x="4835857" y="751764"/>
            <a:ext cx="40386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Перегруженные методы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одинаковое имя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уникальную сигнатуру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одну семантику</a:t>
            </a:r>
          </a:p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762000"/>
            <a:ext cx="8763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всегда возможна перегрузка метода, принимающего переменное число параметров, особенно если не существует теоретических ограничений на их количество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599" y="21336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533399" y="29718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14399" y="38862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1303866" y="4800600"/>
            <a:ext cx="7687734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Add(. . .)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 + . . .;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1000" y="4953000"/>
            <a:ext cx="49050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447800"/>
            <a:ext cx="4495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Экземплярные методы (instance methods)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048000"/>
            <a:ext cx="3886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(static methods)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762000"/>
            <a:ext cx="4495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C# поддерживает два типа методов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3886200"/>
            <a:ext cx="19812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объекта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6200" y="5486400"/>
            <a:ext cx="198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05600" y="54864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</a:p>
        </p:txBody>
      </p:sp>
      <p:sp>
        <p:nvSpPr>
          <p:cNvPr id="23" name="Flowchart: Document 9"/>
          <p:cNvSpPr/>
          <p:nvPr/>
        </p:nvSpPr>
        <p:spPr>
          <a:xfrm>
            <a:off x="228600" y="2286000"/>
            <a:ext cx="4648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count = 99;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count.ToString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948371">
            <a:off x="1248682" y="3473449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ocument 12"/>
          <p:cNvSpPr/>
          <p:nvPr/>
        </p:nvSpPr>
        <p:spPr>
          <a:xfrm>
            <a:off x="4648200" y="3886200"/>
            <a:ext cx="4267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"99";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Convert.ToInt32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(strCount);</a:t>
            </a:r>
          </a:p>
        </p:txBody>
      </p:sp>
      <p:pic>
        <p:nvPicPr>
          <p:cNvPr id="2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067615">
            <a:off x="4813560" y="5012358"/>
            <a:ext cx="1188481" cy="27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15114">
            <a:off x="6589757" y="4941184"/>
            <a:ext cx="1778429" cy="21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Виды методов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199030" y="838200"/>
            <a:ext cx="8763000" cy="3048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99030" y="3733800"/>
            <a:ext cx="8763000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myData = new int[4];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myData[0]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myData[1]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myData[2] = 55;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myData[3] = -26;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myObject.Add(myData);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76800" y="4134737"/>
            <a:ext cx="3810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Необходимо вручную объявлять и заполнять массив данных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sym typeface="Wingdings"/>
              </a:rPr>
              <a:t></a:t>
            </a:r>
            <a:endParaRPr lang="ru-RU" sz="3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209550" y="871545"/>
            <a:ext cx="87249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params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myObject.Add(99, 2, 55, -26);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00767" y="2606311"/>
            <a:ext cx="3810000" cy="20752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определении метода с массивом параметров компилятор C# автоматически генерирует код, который создает массив из набора аргументов, указываемых при вызове метода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81433" y="1316951"/>
            <a:ext cx="3733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params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 определяет массив параметров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049280">
            <a:off x="3131133" y="1483529"/>
            <a:ext cx="1669847" cy="25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90500" y="4883395"/>
            <a:ext cx="8763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существует перегрузка метода, соответствующая указанному типу и количеству параметров, она будет вызываться предпочтительнее, чем версия метода, принимающего массив параметров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6002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Используются, когда не представляется возможным использовать перегрузку, поскольку типы параметров не меняются так, чтобы компилятор проводил различие между реализациями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" y="609600"/>
            <a:ext cx="8686800" cy="88669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 при взаимодействии с другими технологиями, поддерживающими необязательные параметры</a:t>
            </a:r>
          </a:p>
        </p:txBody>
      </p:sp>
      <p:sp>
        <p:nvSpPr>
          <p:cNvPr id="7" name="Flowchart: Document 4"/>
          <p:cNvSpPr/>
          <p:nvPr/>
        </p:nvSpPr>
        <p:spPr>
          <a:xfrm>
            <a:off x="228600" y="289560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4038600" y="2819400"/>
            <a:ext cx="1676400" cy="16002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6"/>
          <p:cNvSpPr/>
          <p:nvPr/>
        </p:nvSpPr>
        <p:spPr>
          <a:xfrm>
            <a:off x="228600" y="4495800"/>
            <a:ext cx="86868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float floatData,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 = 99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Flowchart: Document 7"/>
          <p:cNvSpPr/>
          <p:nvPr/>
        </p:nvSpPr>
        <p:spPr>
          <a:xfrm>
            <a:off x="3124200" y="4800600"/>
            <a:ext cx="5791200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all three parameters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123.45F, 99);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1st two parameters only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(100, 54.321F);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228600" y="1828800"/>
            <a:ext cx="8686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float floatData = 101.1F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moreIntData)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private static void Do(string massage,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DateTime dt = DateTime.Now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41148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Значение, присваиваемое необязательному параметру, должно быть известно во время компиляции и не может вычисляться во время выполнения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9144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Нужно указать все обязательные параметры, прежде чем указывать любые необязательные</a:t>
            </a:r>
          </a:p>
        </p:txBody>
      </p:sp>
      <p:sp>
        <p:nvSpPr>
          <p:cNvPr id="7" name="Explosion 1 9"/>
          <p:cNvSpPr/>
          <p:nvPr/>
        </p:nvSpPr>
        <p:spPr>
          <a:xfrm>
            <a:off x="7543800" y="2895600"/>
            <a:ext cx="1447800" cy="13716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304800" y="762000"/>
            <a:ext cx="39624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343400" y="762000"/>
            <a:ext cx="45720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x, </a:t>
            </a:r>
            <a:r>
              <a:rPr lang="en-US" sz="1600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y = 0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4876800"/>
            <a:ext cx="40386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ClientApplication.exe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().Do(100);</a:t>
            </a:r>
          </a:p>
          <a:p>
            <a:pPr algn="just"/>
            <a:endParaRPr lang="ru-RU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2133600" y="3048000"/>
            <a:ext cx="381000" cy="1676400"/>
          </a:xfrm>
          <a:prstGeom prst="up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/>
          </a:p>
        </p:txBody>
      </p:sp>
      <p:sp>
        <p:nvSpPr>
          <p:cNvPr id="8" name="&quot;No&quot; Symbol 7"/>
          <p:cNvSpPr/>
          <p:nvPr/>
        </p:nvSpPr>
        <p:spPr bwMode="auto">
          <a:xfrm>
            <a:off x="1981200" y="3657600"/>
            <a:ext cx="685800" cy="685800"/>
          </a:xfrm>
          <a:prstGeom prst="noSmoking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555 L -0.45833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838200"/>
            <a:ext cx="87630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Указав имена параметров можно обеспечить метод аргументами в последовательности, которая отличается от порядка параметров в его сигнатуре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812514"/>
            <a:ext cx="8737402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double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 . .}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"Hello",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1234,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12.12);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67000" y="3548827"/>
            <a:ext cx="6299002" cy="10405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именованных аргументов в сочетании с необязательными параметрами, можно пропускать параметры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99002" y="2257053"/>
            <a:ext cx="2667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метода</a:t>
            </a:r>
          </a:p>
        </p:txBody>
      </p:sp>
      <p:pic>
        <p:nvPicPr>
          <p:cNvPr id="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105006">
            <a:off x="4117483" y="2372262"/>
            <a:ext cx="2474553" cy="22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228600" y="3541939"/>
            <a:ext cx="20574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Вызов метода с именованными аргументами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074498" flipV="1">
            <a:off x="516315" y="3316613"/>
            <a:ext cx="943339" cy="3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28600" y="4720543"/>
            <a:ext cx="8737402" cy="67407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смешивать позиционированные и именованные аргументы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8600" y="5470823"/>
            <a:ext cx="873740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Следует указывать все позиционированные аргументы до именованных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Именованные аргументы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 (</a:t>
            </a:r>
            <a:r>
              <a:rPr lang="en-US" dirty="0"/>
              <a:t>value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838200"/>
            <a:ext cx="8686800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параметра известный как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параметр-значение не имеет специальных модификаторов. Параметр-значение получает свой аргумент в месте вызова по значению</a:t>
            </a:r>
          </a:p>
          <a:p>
            <a:pPr algn="just"/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НЕ ПУТАТЬ со значимыми и ссылочными типами, это просто аспект вызова метода!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87979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first,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double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10563" flipV="1">
            <a:off x="2968469" y="2464039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grpSp>
        <p:nvGrpSpPr>
          <p:cNvPr id="60" name="Группа 59"/>
          <p:cNvGrpSpPr/>
          <p:nvPr/>
        </p:nvGrpSpPr>
        <p:grpSpPr>
          <a:xfrm>
            <a:off x="228600" y="3429000"/>
            <a:ext cx="2332453" cy="2796654"/>
            <a:chOff x="228600" y="3429000"/>
            <a:chExt cx="2438400" cy="2796654"/>
          </a:xfrm>
        </p:grpSpPr>
        <p:sp>
          <p:nvSpPr>
            <p:cNvPr id="9" name="Блок-схема: процесс 8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Блок-схема: процесс 10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259307" y="5154304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54090" y="3445638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54090" y="4034050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28600" y="5644634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333820" y="5665527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1292147" y="4413093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1292147" y="3770079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4" name="Блок-схема: процесс 23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cxnSp>
          <p:nvCxnSpPr>
            <p:cNvPr id="40" name="Соединительная линия уступом 39"/>
            <p:cNvCxnSpPr>
              <a:endCxn id="24" idx="3"/>
            </p:cNvCxnSpPr>
            <p:nvPr/>
          </p:nvCxnSpPr>
          <p:spPr>
            <a:xfrm rot="16200000" flipH="1">
              <a:off x="1638124" y="4887068"/>
              <a:ext cx="1884461" cy="1"/>
            </a:xfrm>
            <a:prstGeom prst="bentConnector4">
              <a:avLst>
                <a:gd name="adj1" fmla="val 919"/>
                <a:gd name="adj2" fmla="val 2286010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Группа 72"/>
          <p:cNvGrpSpPr/>
          <p:nvPr/>
        </p:nvGrpSpPr>
        <p:grpSpPr>
          <a:xfrm>
            <a:off x="3383865" y="3426725"/>
            <a:ext cx="2369235" cy="2796654"/>
            <a:chOff x="228600" y="3429000"/>
            <a:chExt cx="2438400" cy="2796654"/>
          </a:xfrm>
        </p:grpSpPr>
        <p:sp>
          <p:nvSpPr>
            <p:cNvPr id="74" name="Блок-схема: процесс 73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5" name="Блок-схема: процесс 74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Блок-схема: процесс 75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77" name="Блок-схема: процесс 76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259307" y="5154304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254090" y="3445638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0" name="Прямоугольник 79"/>
            <p:cNvSpPr/>
            <p:nvPr/>
          </p:nvSpPr>
          <p:spPr>
            <a:xfrm>
              <a:off x="254090" y="4034050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228600" y="5644634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1333820" y="5665527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1292148" y="4413093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1292148" y="3770079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Блок-схема: процесс 84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</p:grp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 rot="5400000">
            <a:off x="2187681" y="4674395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 copied</a:t>
            </a:r>
          </a:p>
        </p:txBody>
      </p:sp>
    </p:spTree>
    <p:extLst>
      <p:ext uri="{BB962C8B-B14F-4D97-AF65-F5344CB8AC3E}">
        <p14:creationId xmlns:p14="http://schemas.microsoft.com/office/powerpoint/2010/main" val="41990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262503" y="695797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Стрелка вправо 100"/>
          <p:cNvSpPr/>
          <p:nvPr/>
        </p:nvSpPr>
        <p:spPr>
          <a:xfrm>
            <a:off x="5112381" y="1513349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4978876" y="276371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Группа 29"/>
          <p:cNvGrpSpPr/>
          <p:nvPr/>
        </p:nvGrpSpPr>
        <p:grpSpPr>
          <a:xfrm>
            <a:off x="257467" y="3469611"/>
            <a:ext cx="4227197" cy="2783680"/>
            <a:chOff x="135905" y="3470405"/>
            <a:chExt cx="4227197" cy="2783680"/>
          </a:xfrm>
        </p:grpSpPr>
        <p:grpSp>
          <p:nvGrpSpPr>
            <p:cNvPr id="60" name="Группа 59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9" name="Блок-схема: процесс 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Блок-схема: процесс 10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Блок-схема: процесс 12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Прямоугольник 17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Прямоугольник 18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Прямоугольник 20"/>
              <p:cNvSpPr/>
              <p:nvPr/>
            </p:nvSpPr>
            <p:spPr>
              <a:xfrm>
                <a:off x="1251456" y="56539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1258532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Блок-схема: процесс 23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4" name="Овал 3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Прямая со стрелкой 5"/>
            <p:cNvCxnSpPr/>
            <p:nvPr/>
          </p:nvCxnSpPr>
          <p:spPr>
            <a:xfrm>
              <a:off x="1704698" y="3865472"/>
              <a:ext cx="15633" cy="192968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блако 11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Блок-схема: процесс 62"/>
            <p:cNvSpPr/>
            <p:nvPr/>
          </p:nvSpPr>
          <p:spPr>
            <a:xfrm>
              <a:off x="2348680" y="4388718"/>
              <a:ext cx="1679390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5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34</a:t>
              </a: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2285999" y="4460893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Скругленная соединительная линия 15"/>
            <p:cNvCxnSpPr>
              <a:stCxn id="13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Скругленная соединительная линия 66"/>
            <p:cNvCxnSpPr>
              <a:stCxn id="24" idx="0"/>
              <a:endCxn id="63" idx="1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35905" y="4562577"/>
              <a:ext cx="1418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Reference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Gets Copied</a:t>
              </a: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722487" y="3469611"/>
            <a:ext cx="4219008" cy="2783680"/>
            <a:chOff x="144094" y="3470405"/>
            <a:chExt cx="4219008" cy="2783680"/>
          </a:xfrm>
        </p:grpSpPr>
        <p:grpSp>
          <p:nvGrpSpPr>
            <p:cNvPr id="92" name="Группа 91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109" name="Блок-схема: процесс 10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Блок-схема: процесс 109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Блок-схема: процесс 110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12" name="Прямоугольник 111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Прямоугольник 113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Прямоугольник 114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Прямоугольник 115"/>
              <p:cNvSpPr/>
              <p:nvPr/>
            </p:nvSpPr>
            <p:spPr>
              <a:xfrm>
                <a:off x="1333820" y="56655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7" name="Прямоугольник 116"/>
              <p:cNvSpPr/>
              <p:nvPr/>
            </p:nvSpPr>
            <p:spPr>
              <a:xfrm>
                <a:off x="1289807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Блок-схема: процесс 117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95" name="Овал 94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Овал 95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Облако 99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Скругленная соединительная линия 105"/>
            <p:cNvCxnSpPr>
              <a:stCxn id="111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Скругленная соединительная линия 106"/>
            <p:cNvCxnSpPr>
              <a:stCxn id="118" idx="0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Блок-схема: процесс 118"/>
          <p:cNvSpPr/>
          <p:nvPr/>
        </p:nvSpPr>
        <p:spPr>
          <a:xfrm>
            <a:off x="6922854" y="4428482"/>
            <a:ext cx="1679390" cy="669066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“Bart De </a:t>
            </a:r>
            <a:r>
              <a:rPr lang="en-US" sz="15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Smet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35</a:t>
            </a:r>
          </a:p>
        </p:txBody>
      </p:sp>
      <p:sp>
        <p:nvSpPr>
          <p:cNvPr id="33" name="Скругленная прямоугольная выноска 32"/>
          <p:cNvSpPr/>
          <p:nvPr/>
        </p:nvSpPr>
        <p:spPr>
          <a:xfrm>
            <a:off x="7042499" y="3201927"/>
            <a:ext cx="1898996" cy="796471"/>
          </a:xfrm>
          <a:prstGeom prst="wedgeRoundRectCallout">
            <a:avLst>
              <a:gd name="adj1" fmla="val -80185"/>
              <a:gd name="adj2" fmla="val 3851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is visible 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to the caller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(x is the alias of p)</a:t>
            </a:r>
          </a:p>
        </p:txBody>
      </p:sp>
      <p:sp>
        <p:nvSpPr>
          <p:cNvPr id="122" name="Скругленная прямоугольная выноска 121"/>
          <p:cNvSpPr/>
          <p:nvPr/>
        </p:nvSpPr>
        <p:spPr>
          <a:xfrm>
            <a:off x="7042499" y="5511435"/>
            <a:ext cx="1898996" cy="796471"/>
          </a:xfrm>
          <a:prstGeom prst="wedgeRoundRectCallout">
            <a:avLst>
              <a:gd name="adj1" fmla="val -68686"/>
              <a:gd name="adj2" fmla="val -1289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happens  “through” this reference</a:t>
            </a:r>
          </a:p>
        </p:txBody>
      </p:sp>
    </p:spTree>
    <p:extLst>
      <p:ext uri="{BB962C8B-B14F-4D97-AF65-F5344CB8AC3E}">
        <p14:creationId xmlns:p14="http://schemas.microsoft.com/office/powerpoint/2010/main" val="41948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344444" y="713060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5181600" y="1782327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Стрелка вправо 49"/>
          <p:cNvSpPr/>
          <p:nvPr/>
        </p:nvSpPr>
        <p:spPr>
          <a:xfrm>
            <a:off x="883563" y="290312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123113" y="3505200"/>
            <a:ext cx="4372687" cy="2743200"/>
            <a:chOff x="265656" y="3456637"/>
            <a:chExt cx="4455846" cy="2796654"/>
          </a:xfrm>
        </p:grpSpPr>
        <p:grpSp>
          <p:nvGrpSpPr>
            <p:cNvPr id="30" name="Группа 29"/>
            <p:cNvGrpSpPr/>
            <p:nvPr/>
          </p:nvGrpSpPr>
          <p:grpSpPr>
            <a:xfrm>
              <a:off x="265656" y="3456637"/>
              <a:ext cx="4455846" cy="2796654"/>
              <a:chOff x="144094" y="3457431"/>
              <a:chExt cx="4455846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144094" y="3457431"/>
                <a:ext cx="1997720" cy="2796654"/>
                <a:chOff x="224765" y="3429000"/>
                <a:chExt cx="2346839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1" y="5154304"/>
                  <a:ext cx="2343003" cy="107135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6" y="5154304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599" y="5644634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213489" y="5639911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506967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</p:grpSp>
          <p:sp>
            <p:nvSpPr>
              <p:cNvPr id="4" name="Овал 3"/>
              <p:cNvSpPr/>
              <p:nvPr/>
            </p:nvSpPr>
            <p:spPr>
              <a:xfrm>
                <a:off x="1521062" y="5755794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Овал 58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Облако 11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Скругленная соединительная линия 15"/>
              <p:cNvCxnSpPr>
                <a:stCxn id="13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Скругленная соединительная линия 66"/>
              <p:cNvCxnSpPr>
                <a:stCxn id="24" idx="0"/>
              </p:cNvCxnSpPr>
              <p:nvPr/>
            </p:nvCxnSpPr>
            <p:spPr>
              <a:xfrm rot="5400000" flipH="1" flipV="1">
                <a:off x="1869532" y="4936273"/>
                <a:ext cx="426183" cy="883334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Блок-схема: процесс 50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52" name="Блок-схема: процесс 51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4618913" y="3521520"/>
            <a:ext cx="4372687" cy="2436462"/>
            <a:chOff x="265656" y="3456637"/>
            <a:chExt cx="4455846" cy="2483939"/>
          </a:xfrm>
        </p:grpSpPr>
        <p:grpSp>
          <p:nvGrpSpPr>
            <p:cNvPr id="84" name="Группа 83"/>
            <p:cNvGrpSpPr/>
            <p:nvPr/>
          </p:nvGrpSpPr>
          <p:grpSpPr>
            <a:xfrm>
              <a:off x="265656" y="3456637"/>
              <a:ext cx="4455846" cy="2483939"/>
              <a:chOff x="144094" y="3457431"/>
              <a:chExt cx="4455846" cy="2483939"/>
            </a:xfrm>
          </p:grpSpPr>
          <p:grpSp>
            <p:nvGrpSpPr>
              <p:cNvPr id="88" name="Группа 87"/>
              <p:cNvGrpSpPr/>
              <p:nvPr/>
            </p:nvGrpSpPr>
            <p:grpSpPr>
              <a:xfrm>
                <a:off x="144094" y="3457431"/>
                <a:ext cx="1997720" cy="1043611"/>
                <a:chOff x="224765" y="3429000"/>
                <a:chExt cx="2346839" cy="1043611"/>
              </a:xfrm>
            </p:grpSpPr>
            <p:sp>
              <p:nvSpPr>
                <p:cNvPr id="98" name="Блок-схема: процесс 97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9" name="Блок-схема: процесс 118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21" name="Прямоугольник 120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2" name="Прямоугольник 121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91" name="Овал 90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Облако 92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Скругленная соединительная линия 93"/>
              <p:cNvCxnSpPr>
                <a:stCxn id="119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Блок-схема: процесс 84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4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sp>
        <p:nvSpPr>
          <p:cNvPr id="8" name="Полилиния 7"/>
          <p:cNvSpPr/>
          <p:nvPr/>
        </p:nvSpPr>
        <p:spPr>
          <a:xfrm>
            <a:off x="237036" y="780193"/>
            <a:ext cx="3588449" cy="390177"/>
          </a:xfrm>
          <a:custGeom>
            <a:avLst/>
            <a:gdLst>
              <a:gd name="connsiteX0" fmla="*/ 0 w 3576747"/>
              <a:gd name="connsiteY0" fmla="*/ 65031 h 390177"/>
              <a:gd name="connsiteX1" fmla="*/ 65031 w 3576747"/>
              <a:gd name="connsiteY1" fmla="*/ 0 h 390177"/>
              <a:gd name="connsiteX2" fmla="*/ 3511716 w 3576747"/>
              <a:gd name="connsiteY2" fmla="*/ 0 h 390177"/>
              <a:gd name="connsiteX3" fmla="*/ 3576747 w 3576747"/>
              <a:gd name="connsiteY3" fmla="*/ 65031 h 390177"/>
              <a:gd name="connsiteX4" fmla="*/ 3576747 w 3576747"/>
              <a:gd name="connsiteY4" fmla="*/ 325146 h 390177"/>
              <a:gd name="connsiteX5" fmla="*/ 3511716 w 3576747"/>
              <a:gd name="connsiteY5" fmla="*/ 390177 h 390177"/>
              <a:gd name="connsiteX6" fmla="*/ 65031 w 3576747"/>
              <a:gd name="connsiteY6" fmla="*/ 390177 h 390177"/>
              <a:gd name="connsiteX7" fmla="*/ 0 w 3576747"/>
              <a:gd name="connsiteY7" fmla="*/ 325146 h 390177"/>
              <a:gd name="connsiteX8" fmla="*/ 0 w 3576747"/>
              <a:gd name="connsiteY8" fmla="*/ 65031 h 39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6747" h="390177">
                <a:moveTo>
                  <a:pt x="0" y="65031"/>
                </a:moveTo>
                <a:cubicBezTo>
                  <a:pt x="0" y="29115"/>
                  <a:pt x="29115" y="0"/>
                  <a:pt x="65031" y="0"/>
                </a:cubicBezTo>
                <a:lnTo>
                  <a:pt x="3511716" y="0"/>
                </a:lnTo>
                <a:cubicBezTo>
                  <a:pt x="3547632" y="0"/>
                  <a:pt x="3576747" y="29115"/>
                  <a:pt x="3576747" y="65031"/>
                </a:cubicBezTo>
                <a:lnTo>
                  <a:pt x="3576747" y="325146"/>
                </a:lnTo>
                <a:cubicBezTo>
                  <a:pt x="3576747" y="361062"/>
                  <a:pt x="3547632" y="390177"/>
                  <a:pt x="3511716" y="390177"/>
                </a:cubicBezTo>
                <a:lnTo>
                  <a:pt x="65031" y="390177"/>
                </a:lnTo>
                <a:cubicBezTo>
                  <a:pt x="29115" y="390177"/>
                  <a:pt x="0" y="361062"/>
                  <a:pt x="0" y="325146"/>
                </a:cubicBezTo>
                <a:lnTo>
                  <a:pt x="0" y="6503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7627" tIns="87627" rIns="87627" bIns="8762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 состоит из двух частей:</a:t>
            </a:r>
            <a:endParaRPr lang="ru-RU" sz="180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228600" y="12691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Заголовок метода (имя, параметры, возвращаемый тип, модификаторы)</a:t>
            </a:r>
            <a:endParaRPr lang="ru-RU" sz="180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228600" y="19819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Тело метода (код)</a:t>
            </a:r>
            <a:endParaRPr lang="ru-RU" sz="180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8600" y="2667000"/>
            <a:ext cx="3276600" cy="1752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b="1" dirty="0" smtClean="0">
                <a:latin typeface="Calibri" panose="020F0502020204030204" pitchFamily="34" charset="0"/>
              </a:rPr>
              <a:t>Сигнатура метода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20" name="AutoShape 26"/>
          <p:cNvSpPr>
            <a:spLocks noChangeArrowheads="1"/>
          </p:cNvSpPr>
          <p:nvPr/>
        </p:nvSpPr>
        <p:spPr bwMode="auto">
          <a:xfrm>
            <a:off x="461962" y="3157728"/>
            <a:ext cx="373063" cy="420624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AutoShape 26"/>
          <p:cNvSpPr>
            <a:spLocks noChangeArrowheads="1"/>
          </p:cNvSpPr>
          <p:nvPr/>
        </p:nvSpPr>
        <p:spPr bwMode="auto">
          <a:xfrm>
            <a:off x="457200" y="3705415"/>
            <a:ext cx="377825" cy="363665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11225" y="3157728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11225" y="3648456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Список параметров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657600" y="2743200"/>
            <a:ext cx="5334000" cy="83515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Каждый метод в классе должен иметь уникальную сигнатуру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63055"/>
            <a:ext cx="6743701" cy="17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 (</a:t>
            </a:r>
            <a:r>
              <a:rPr lang="en-US" dirty="0"/>
              <a:t>out &amp; ref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762000"/>
            <a:ext cx="8686800" cy="8768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определения выходного параметра, следует добавить 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out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к параметру метода, для определения параметра-ссылки - слово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ref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1752599"/>
            <a:ext cx="8686800" cy="2133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first, double second, 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out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ref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99;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100;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ocument 7"/>
          <p:cNvSpPr/>
          <p:nvPr/>
        </p:nvSpPr>
        <p:spPr>
          <a:xfrm>
            <a:off x="3347703" y="3657600"/>
            <a:ext cx="5562600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int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ru-RU" sz="1600" i="1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ref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5233898"/>
            <a:ext cx="4953000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value1 = 12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value1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69401" y="2492465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Присваивать начальное значения не обязательно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272445">
            <a:off x="4517686" y="3371603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705100" y="2270612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Обязательно присвоить соответствующее значение</a:t>
            </a:r>
          </a:p>
        </p:txBody>
      </p:sp>
      <p:pic>
        <p:nvPicPr>
          <p:cNvPr id="13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2373" flipV="1">
            <a:off x="2079902" y="2527783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ounded Rectangle 14"/>
          <p:cNvSpPr/>
          <p:nvPr/>
        </p:nvSpPr>
        <p:spPr>
          <a:xfrm>
            <a:off x="7010400" y="5086660"/>
            <a:ext cx="1905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 = 99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algn="just"/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100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10029">
            <a:off x="5541314" y="4938453"/>
            <a:ext cx="1485878" cy="27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Explosion 1 15"/>
          <p:cNvSpPr/>
          <p:nvPr/>
        </p:nvSpPr>
        <p:spPr>
          <a:xfrm>
            <a:off x="4652599" y="5011657"/>
            <a:ext cx="1600200" cy="12954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6376" flipV="1">
            <a:off x="6537514" y="1391363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ounded Rectangle 17"/>
          <p:cNvSpPr/>
          <p:nvPr/>
        </p:nvSpPr>
        <p:spPr>
          <a:xfrm>
            <a:off x="228600" y="4648200"/>
            <a:ext cx="24384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Присвоить начальное  значение обязательно</a:t>
            </a:r>
          </a:p>
        </p:txBody>
      </p:sp>
      <p:pic>
        <p:nvPicPr>
          <p:cNvPr id="1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331787">
            <a:off x="1586384" y="4697978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ounded Rectangle 19"/>
          <p:cNvSpPr/>
          <p:nvPr/>
        </p:nvSpPr>
        <p:spPr>
          <a:xfrm>
            <a:off x="250799" y="3771900"/>
            <a:ext cx="2200701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изменить значение</a:t>
            </a:r>
          </a:p>
        </p:txBody>
      </p:sp>
      <p:pic>
        <p:nvPicPr>
          <p:cNvPr id="2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661326" flipV="1">
            <a:off x="1109942" y="3412311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81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Овал 46"/>
          <p:cNvSpPr/>
          <p:nvPr/>
        </p:nvSpPr>
        <p:spPr>
          <a:xfrm>
            <a:off x="1896506" y="5747795"/>
            <a:ext cx="189131" cy="2002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Группа 28"/>
          <p:cNvGrpSpPr/>
          <p:nvPr/>
        </p:nvGrpSpPr>
        <p:grpSpPr>
          <a:xfrm>
            <a:off x="228600" y="3429000"/>
            <a:ext cx="2961105" cy="2796654"/>
            <a:chOff x="228600" y="3429000"/>
            <a:chExt cx="2961105" cy="2796654"/>
          </a:xfrm>
        </p:grpSpPr>
        <p:grpSp>
          <p:nvGrpSpPr>
            <p:cNvPr id="28" name="Группа 27"/>
            <p:cNvGrpSpPr/>
            <p:nvPr/>
          </p:nvGrpSpPr>
          <p:grpSpPr>
            <a:xfrm>
              <a:off x="228600" y="3429000"/>
              <a:ext cx="2961105" cy="2796654"/>
              <a:chOff x="228600" y="3429000"/>
              <a:chExt cx="2961105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228600" y="3429000"/>
                <a:ext cx="2332453" cy="2796654"/>
                <a:chOff x="228600" y="3429000"/>
                <a:chExt cx="2438400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0" y="3429000"/>
                  <a:ext cx="2438400" cy="160020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0" y="5105400"/>
                  <a:ext cx="2438400" cy="1120254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600200" y="3678139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5" name="Блок-схема: процесс 14"/>
                <p:cNvSpPr/>
                <p:nvPr/>
              </p:nvSpPr>
              <p:spPr>
                <a:xfrm>
                  <a:off x="1600200" y="43434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false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7" y="5154304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0" y="3445638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54090" y="4034050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600" y="5644634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333820" y="5665527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Прямоугольник 21"/>
                <p:cNvSpPr/>
                <p:nvPr/>
              </p:nvSpPr>
              <p:spPr>
                <a:xfrm>
                  <a:off x="1292147" y="4413093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292147" y="3770079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a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627855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 rot="5400000">
                <a:off x="1974308" y="4672798"/>
                <a:ext cx="2092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Reference is Made</a:t>
                </a:r>
              </a:p>
            </p:txBody>
          </p:sp>
        </p:grpSp>
        <p:cxnSp>
          <p:nvCxnSpPr>
            <p:cNvPr id="14" name="Соединительная линия уступом 13"/>
            <p:cNvCxnSpPr>
              <a:stCxn id="47" idx="6"/>
              <a:endCxn id="13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Группа 130"/>
          <p:cNvGrpSpPr/>
          <p:nvPr/>
        </p:nvGrpSpPr>
        <p:grpSpPr>
          <a:xfrm>
            <a:off x="3383683" y="3429000"/>
            <a:ext cx="2332453" cy="2796654"/>
            <a:chOff x="228600" y="3429000"/>
            <a:chExt cx="2332453" cy="2796654"/>
          </a:xfrm>
        </p:grpSpPr>
        <p:grpSp>
          <p:nvGrpSpPr>
            <p:cNvPr id="134" name="Группа 133"/>
            <p:cNvGrpSpPr/>
            <p:nvPr/>
          </p:nvGrpSpPr>
          <p:grpSpPr>
            <a:xfrm>
              <a:off x="228600" y="3429000"/>
              <a:ext cx="2332453" cy="2796654"/>
              <a:chOff x="228600" y="3429000"/>
              <a:chExt cx="2438400" cy="2796654"/>
            </a:xfrm>
          </p:grpSpPr>
          <p:sp>
            <p:nvSpPr>
              <p:cNvPr id="136" name="Блок-схема: процесс 135"/>
              <p:cNvSpPr/>
              <p:nvPr/>
            </p:nvSpPr>
            <p:spPr>
              <a:xfrm>
                <a:off x="228600" y="3429000"/>
                <a:ext cx="2438400" cy="160020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Блок-схема: процесс 136"/>
              <p:cNvSpPr/>
              <p:nvPr/>
            </p:nvSpPr>
            <p:spPr>
              <a:xfrm>
                <a:off x="228600" y="5105400"/>
                <a:ext cx="2438400" cy="1120254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Блок-схема: процесс 137"/>
              <p:cNvSpPr/>
              <p:nvPr/>
            </p:nvSpPr>
            <p:spPr>
              <a:xfrm>
                <a:off x="1600200" y="3678139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</a:p>
            </p:txBody>
          </p:sp>
          <p:sp>
            <p:nvSpPr>
              <p:cNvPr id="139" name="Блок-схема: процесс 138"/>
              <p:cNvSpPr/>
              <p:nvPr/>
            </p:nvSpPr>
            <p:spPr>
              <a:xfrm>
                <a:off x="1600200" y="43434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false</a:t>
                </a:r>
              </a:p>
            </p:txBody>
          </p:sp>
          <p:sp>
            <p:nvSpPr>
              <p:cNvPr id="140" name="Прямоугольник 139"/>
              <p:cNvSpPr/>
              <p:nvPr/>
            </p:nvSpPr>
            <p:spPr>
              <a:xfrm>
                <a:off x="259307" y="5154304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Прямоугольник 140"/>
              <p:cNvSpPr/>
              <p:nvPr/>
            </p:nvSpPr>
            <p:spPr>
              <a:xfrm>
                <a:off x="254090" y="3445638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Прямоугольник 141"/>
              <p:cNvSpPr/>
              <p:nvPr/>
            </p:nvSpPr>
            <p:spPr>
              <a:xfrm>
                <a:off x="254090" y="4034050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228600" y="5644634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Прямоугольник 143"/>
              <p:cNvSpPr/>
              <p:nvPr/>
            </p:nvSpPr>
            <p:spPr>
              <a:xfrm>
                <a:off x="1333820" y="5665527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1292147" y="4413093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Прямоугольник 145"/>
              <p:cNvSpPr/>
              <p:nvPr/>
            </p:nvSpPr>
            <p:spPr>
              <a:xfrm>
                <a:off x="1292147" y="3770079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Блок-схема: процесс 146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133" name="Соединительная линия уступом 132"/>
            <p:cNvCxnSpPr>
              <a:endCxn id="138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Овал 147"/>
          <p:cNvSpPr/>
          <p:nvPr/>
        </p:nvSpPr>
        <p:spPr>
          <a:xfrm>
            <a:off x="1959580" y="5753805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Овал 148"/>
          <p:cNvSpPr/>
          <p:nvPr/>
        </p:nvSpPr>
        <p:spPr>
          <a:xfrm>
            <a:off x="5126951" y="5771110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7" name="Flowchart: Document 6"/>
          <p:cNvSpPr/>
          <p:nvPr/>
        </p:nvSpPr>
        <p:spPr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42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24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Flowchart: Document 6"/>
          <p:cNvSpPr/>
          <p:nvPr/>
        </p:nvSpPr>
        <p:spPr>
          <a:xfrm>
            <a:off x="5334000" y="1066800"/>
            <a:ext cx="34290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ChangeIt:</a:t>
            </a:r>
          </a:p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ldarg.0     </a:t>
            </a:r>
          </a:p>
          <a:p>
            <a:r>
              <a:rPr lang="it-IT" sz="1600" dirty="0">
                <a:latin typeface="Consolas"/>
                <a:cs typeface="Consolas"/>
              </a:rPr>
              <a:t>IL_0002:  ldc.i4.s    2A </a:t>
            </a:r>
          </a:p>
          <a:p>
            <a:r>
              <a:rPr lang="it-IT" sz="1600" dirty="0">
                <a:latin typeface="Consolas"/>
                <a:cs typeface="Consolas"/>
              </a:rPr>
              <a:t>IL_0004:  stind.i4    </a:t>
            </a:r>
          </a:p>
          <a:p>
            <a:r>
              <a:rPr lang="it-IT" sz="1600" dirty="0">
                <a:latin typeface="Consolas"/>
                <a:cs typeface="Consolas"/>
              </a:rPr>
              <a:t>IL_0005:  ret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Flowchart: Document 6"/>
          <p:cNvSpPr/>
          <p:nvPr/>
        </p:nvSpPr>
        <p:spPr>
          <a:xfrm>
            <a:off x="4419600" y="3249873"/>
            <a:ext cx="4343400" cy="2597624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ldc.i4.s    18 </a:t>
            </a:r>
          </a:p>
          <a:p>
            <a:r>
              <a:rPr lang="it-IT" sz="1600" dirty="0">
                <a:latin typeface="Consolas"/>
                <a:cs typeface="Consolas"/>
              </a:rPr>
              <a:t>IL_0003:  stloc.0     // x</a:t>
            </a:r>
          </a:p>
          <a:p>
            <a:r>
              <a:rPr lang="it-IT" sz="1600" dirty="0">
                <a:latin typeface="Consolas"/>
                <a:cs typeface="Consolas"/>
              </a:rPr>
              <a:t>IL_0004:  ldloca.s    00 // x</a:t>
            </a:r>
          </a:p>
          <a:p>
            <a:r>
              <a:rPr lang="it-IT" sz="1600" dirty="0">
                <a:latin typeface="Consolas"/>
                <a:cs typeface="Consolas"/>
              </a:rPr>
              <a:t>IL_0006:  call ChangeIt</a:t>
            </a:r>
          </a:p>
          <a:p>
            <a:r>
              <a:rPr lang="it-IT" sz="1600" dirty="0">
                <a:latin typeface="Consolas"/>
                <a:cs typeface="Consolas"/>
              </a:rPr>
              <a:t>IL_000B: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IL_000C:  ret 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403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grpSp>
        <p:nvGrpSpPr>
          <p:cNvPr id="171" name="Группа 170"/>
          <p:cNvGrpSpPr/>
          <p:nvPr/>
        </p:nvGrpSpPr>
        <p:grpSpPr>
          <a:xfrm>
            <a:off x="-76200" y="838200"/>
            <a:ext cx="9071147" cy="5551262"/>
            <a:chOff x="-136453" y="773338"/>
            <a:chExt cx="9071147" cy="5551262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H="1">
              <a:off x="3109930" y="773338"/>
              <a:ext cx="14785" cy="555126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69839" y="5147846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24</a:t>
              </a: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1684357" y="1662630"/>
              <a:ext cx="982643" cy="3823770"/>
              <a:chOff x="322231" y="1363121"/>
              <a:chExt cx="1855793" cy="3823770"/>
            </a:xfrm>
          </p:grpSpPr>
          <p:cxnSp>
            <p:nvCxnSpPr>
              <p:cNvPr id="64" name="Straight Connector 6"/>
              <p:cNvCxnSpPr/>
              <p:nvPr/>
            </p:nvCxnSpPr>
            <p:spPr>
              <a:xfrm>
                <a:off x="322231" y="5186891"/>
                <a:ext cx="1812966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Группа 64"/>
              <p:cNvGrpSpPr/>
              <p:nvPr/>
            </p:nvGrpSpPr>
            <p:grpSpPr>
              <a:xfrm>
                <a:off x="322231" y="1363121"/>
                <a:ext cx="1855793" cy="3823770"/>
                <a:chOff x="322231" y="1363121"/>
                <a:chExt cx="1855793" cy="3823770"/>
              </a:xfrm>
            </p:grpSpPr>
            <p:cxnSp>
              <p:nvCxnSpPr>
                <p:cNvPr id="66" name="Straight Connector 5"/>
                <p:cNvCxnSpPr/>
                <p:nvPr/>
              </p:nvCxnSpPr>
              <p:spPr>
                <a:xfrm flipH="1">
                  <a:off x="2135195" y="1363121"/>
                  <a:ext cx="42829" cy="382377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7"/>
                <p:cNvCxnSpPr/>
                <p:nvPr/>
              </p:nvCxnSpPr>
              <p:spPr>
                <a:xfrm>
                  <a:off x="322231" y="2963321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38"/>
                <p:cNvCxnSpPr/>
                <p:nvPr/>
              </p:nvCxnSpPr>
              <p:spPr>
                <a:xfrm>
                  <a:off x="322231" y="3382370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39"/>
                <p:cNvCxnSpPr/>
                <p:nvPr/>
              </p:nvCxnSpPr>
              <p:spPr>
                <a:xfrm>
                  <a:off x="322231" y="4790452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5"/>
                <p:cNvCxnSpPr/>
                <p:nvPr/>
              </p:nvCxnSpPr>
              <p:spPr>
                <a:xfrm>
                  <a:off x="322231" y="1428591"/>
                  <a:ext cx="0" cy="375830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TextBox 23"/>
            <p:cNvSpPr txBox="1"/>
            <p:nvPr/>
          </p:nvSpPr>
          <p:spPr>
            <a:xfrm>
              <a:off x="3280925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76256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-136453" y="3618624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>
                      <a:lumMod val="50000"/>
                    </a:schemeClr>
                  </a:solidFill>
                  <a:latin typeface="Consolas"/>
                  <a:cs typeface="Consolas"/>
                </a:rPr>
                <a:t>Main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304" y="1929447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ChangeIt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6391" y="872403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Setting Up the Call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36507" y="862790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Execution of Method</a:t>
              </a: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112144" y="3935393"/>
              <a:ext cx="158993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stloc.0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ldloca.s</a:t>
              </a:r>
              <a:r>
                <a:rPr lang="it-IT" sz="15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call ChangeIt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112144" y="2268003"/>
              <a:ext cx="1129233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Овал 84"/>
            <p:cNvSpPr/>
            <p:nvPr/>
          </p:nvSpPr>
          <p:spPr>
            <a:xfrm>
              <a:off x="2078163" y="3377497"/>
              <a:ext cx="134464" cy="15901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Соединительная линия уступом 86"/>
            <p:cNvCxnSpPr>
              <a:stCxn id="85" idx="0"/>
            </p:cNvCxnSpPr>
            <p:nvPr/>
          </p:nvCxnSpPr>
          <p:spPr>
            <a:xfrm rot="16200000" flipH="1">
              <a:off x="1301537" y="4221355"/>
              <a:ext cx="1910684" cy="222969"/>
            </a:xfrm>
            <a:prstGeom prst="bentConnector4">
              <a:avLst>
                <a:gd name="adj1" fmla="val -11964"/>
                <a:gd name="adj2" fmla="val 331064"/>
              </a:avLst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972715" y="3840897"/>
              <a:ext cx="3411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</p:txBody>
        </p:sp>
        <p:grpSp>
          <p:nvGrpSpPr>
            <p:cNvPr id="162" name="Группа 161"/>
            <p:cNvGrpSpPr/>
            <p:nvPr/>
          </p:nvGrpSpPr>
          <p:grpSpPr>
            <a:xfrm>
              <a:off x="3377740" y="1746359"/>
              <a:ext cx="998260" cy="3744530"/>
              <a:chOff x="3612754" y="1746359"/>
              <a:chExt cx="998260" cy="374453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951364" y="390543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grpSp>
            <p:nvGrpSpPr>
              <p:cNvPr id="161" name="Группа 160"/>
              <p:cNvGrpSpPr/>
              <p:nvPr/>
            </p:nvGrpSpPr>
            <p:grpSpPr>
              <a:xfrm>
                <a:off x="3612754" y="1746359"/>
                <a:ext cx="998260" cy="3744530"/>
                <a:chOff x="3612754" y="1746359"/>
                <a:chExt cx="998260" cy="3744530"/>
              </a:xfrm>
            </p:grpSpPr>
            <p:cxnSp>
              <p:nvCxnSpPr>
                <p:cNvPr id="32" name="Straight Connector 38"/>
                <p:cNvCxnSpPr/>
                <p:nvPr/>
              </p:nvCxnSpPr>
              <p:spPr>
                <a:xfrm>
                  <a:off x="3637845" y="2904948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39"/>
                <p:cNvCxnSpPr/>
                <p:nvPr/>
              </p:nvCxnSpPr>
              <p:spPr>
                <a:xfrm>
                  <a:off x="3637845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3" name="Группа 102"/>
                <p:cNvGrpSpPr/>
                <p:nvPr/>
              </p:nvGrpSpPr>
              <p:grpSpPr>
                <a:xfrm>
                  <a:off x="3612754" y="1746359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20" name="Группа 19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7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2" name="Группа 7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7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898360" y="5123191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24</a:t>
                    </a:r>
                  </a:p>
                </p:txBody>
              </p:sp>
              <p:cxnSp>
                <p:nvCxnSpPr>
                  <p:cNvPr id="93" name="Соединительная линия уступом 92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Овал 94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7" name="Соединительная линия уступом 96"/>
                  <p:cNvCxnSpPr>
                    <a:endCxn id="92" idx="3"/>
                  </p:cNvCxnSpPr>
                  <p:nvPr/>
                </p:nvCxnSpPr>
                <p:spPr>
                  <a:xfrm rot="16200000" flipH="1">
                    <a:off x="3082331" y="4067353"/>
                    <a:ext cx="2259338" cy="190892"/>
                  </a:xfrm>
                  <a:prstGeom prst="bentConnector4">
                    <a:avLst>
                      <a:gd name="adj1" fmla="val 345"/>
                      <a:gd name="adj2" fmla="val 427089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Овал 97"/>
                  <p:cNvSpPr/>
                  <p:nvPr/>
                </p:nvSpPr>
                <p:spPr>
                  <a:xfrm>
                    <a:off x="4058834" y="3060466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38" name="TextBox 137"/>
            <p:cNvSpPr txBox="1"/>
            <p:nvPr/>
          </p:nvSpPr>
          <p:spPr>
            <a:xfrm>
              <a:off x="6318511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760766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grpSp>
          <p:nvGrpSpPr>
            <p:cNvPr id="164" name="Группа 163"/>
            <p:cNvGrpSpPr/>
            <p:nvPr/>
          </p:nvGrpSpPr>
          <p:grpSpPr>
            <a:xfrm>
              <a:off x="4912739" y="1746359"/>
              <a:ext cx="998260" cy="3744530"/>
              <a:chOff x="5156109" y="1734985"/>
              <a:chExt cx="998260" cy="3744530"/>
            </a:xfrm>
          </p:grpSpPr>
          <p:grpSp>
            <p:nvGrpSpPr>
              <p:cNvPr id="163" name="Группа 162"/>
              <p:cNvGrpSpPr/>
              <p:nvPr/>
            </p:nvGrpSpPr>
            <p:grpSpPr>
              <a:xfrm>
                <a:off x="5156109" y="1734985"/>
                <a:ext cx="998260" cy="3744530"/>
                <a:chOff x="5156109" y="1734985"/>
                <a:chExt cx="998260" cy="3744530"/>
              </a:xfrm>
            </p:grpSpPr>
            <p:grpSp>
              <p:nvGrpSpPr>
                <p:cNvPr id="119" name="Группа 118"/>
                <p:cNvGrpSpPr/>
                <p:nvPr/>
              </p:nvGrpSpPr>
              <p:grpSpPr>
                <a:xfrm>
                  <a:off x="5156109" y="1734985"/>
                  <a:ext cx="998260" cy="3744530"/>
                  <a:chOff x="5156109" y="1734985"/>
                  <a:chExt cx="998260" cy="3744530"/>
                </a:xfrm>
              </p:grpSpPr>
              <p:cxnSp>
                <p:nvCxnSpPr>
                  <p:cNvPr id="33" name="Straight Connector 38"/>
                  <p:cNvCxnSpPr/>
                  <p:nvPr/>
                </p:nvCxnSpPr>
                <p:spPr>
                  <a:xfrm>
                    <a:off x="5164784" y="2904948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4" name="Группа 103"/>
                  <p:cNvGrpSpPr/>
                  <p:nvPr/>
                </p:nvGrpSpPr>
                <p:grpSpPr>
                  <a:xfrm>
                    <a:off x="5156109" y="1734985"/>
                    <a:ext cx="998260" cy="3744530"/>
                    <a:chOff x="3612754" y="1746359"/>
                    <a:chExt cx="998260" cy="3744530"/>
                  </a:xfrm>
                </p:grpSpPr>
                <p:grpSp>
                  <p:nvGrpSpPr>
                    <p:cNvPr id="105" name="Группа 104"/>
                    <p:cNvGrpSpPr/>
                    <p:nvPr/>
                  </p:nvGrpSpPr>
                  <p:grpSpPr>
                    <a:xfrm>
                      <a:off x="3612754" y="1746359"/>
                      <a:ext cx="998260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11" name="Straight Connector 6"/>
                      <p:cNvCxnSpPr/>
                      <p:nvPr/>
                    </p:nvCxnSpPr>
                    <p:spPr>
                      <a:xfrm>
                        <a:off x="274845" y="5173122"/>
                        <a:ext cx="1812964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12" name="Группа 111"/>
                      <p:cNvGrpSpPr/>
                      <p:nvPr/>
                    </p:nvGrpSpPr>
                    <p:grpSpPr>
                      <a:xfrm>
                        <a:off x="274845" y="1428592"/>
                        <a:ext cx="1885287" cy="3744530"/>
                        <a:chOff x="274845" y="1428592"/>
                        <a:chExt cx="1885287" cy="3744530"/>
                      </a:xfrm>
                    </p:grpSpPr>
                    <p:cxnSp>
                      <p:nvCxnSpPr>
                        <p:cNvPr id="113" name="Straight Connector 5"/>
                        <p:cNvCxnSpPr/>
                        <p:nvPr/>
                      </p:nvCxnSpPr>
                      <p:spPr>
                        <a:xfrm flipH="1">
                          <a:off x="2129129" y="1439322"/>
                          <a:ext cx="31003" cy="373380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Connector 7"/>
                        <p:cNvCxnSpPr/>
                        <p:nvPr/>
                      </p:nvCxnSpPr>
                      <p:spPr>
                        <a:xfrm>
                          <a:off x="322231" y="2991754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ysDot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Straight Connector 38"/>
                        <p:cNvCxnSpPr/>
                        <p:nvPr/>
                      </p:nvCxnSpPr>
                      <p:spPr>
                        <a:xfrm>
                          <a:off x="322231" y="3382370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oli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6" name="Straight Connector 5"/>
                        <p:cNvCxnSpPr/>
                        <p:nvPr/>
                      </p:nvCxnSpPr>
                      <p:spPr>
                        <a:xfrm flipH="1">
                          <a:off x="274845" y="1428592"/>
                          <a:ext cx="47386" cy="374453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3898360" y="5123191"/>
                      <a:ext cx="40908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nsolas"/>
                          <a:cs typeface="Consolas"/>
                        </a:rPr>
                        <a:t>24</a:t>
                      </a:r>
                    </a:p>
                  </p:txBody>
                </p:sp>
                <p:cxnSp>
                  <p:nvCxnSpPr>
                    <p:cNvPr id="107" name="Соединительная линия уступом 106"/>
                    <p:cNvCxnSpPr/>
                    <p:nvPr/>
                  </p:nvCxnSpPr>
                  <p:spPr>
                    <a:xfrm rot="16200000" flipH="1">
                      <a:off x="3270399" y="4238903"/>
                      <a:ext cx="1910684" cy="222969"/>
                    </a:xfrm>
                    <a:prstGeom prst="bentConnector4">
                      <a:avLst>
                        <a:gd name="adj1" fmla="val -536"/>
                        <a:gd name="adj2" fmla="val 331064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" name="Овал 107"/>
                    <p:cNvSpPr/>
                    <p:nvPr/>
                  </p:nvSpPr>
                  <p:spPr>
                    <a:xfrm>
                      <a:off x="4056536" y="3422382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9" name="Соединительная линия уступом 108"/>
                    <p:cNvCxnSpPr>
                      <a:endCxn id="106" idx="3"/>
                    </p:cNvCxnSpPr>
                    <p:nvPr/>
                  </p:nvCxnSpPr>
                  <p:spPr>
                    <a:xfrm rot="16200000" flipH="1">
                      <a:off x="3082331" y="4067353"/>
                      <a:ext cx="2259338" cy="190892"/>
                    </a:xfrm>
                    <a:prstGeom prst="bentConnector4">
                      <a:avLst>
                        <a:gd name="adj1" fmla="val 345"/>
                        <a:gd name="adj2" fmla="val 427089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Овал 109"/>
                    <p:cNvSpPr/>
                    <p:nvPr/>
                  </p:nvSpPr>
                  <p:spPr>
                    <a:xfrm>
                      <a:off x="4058834" y="3060466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17" name="Straight Connector 38"/>
                  <p:cNvCxnSpPr/>
                  <p:nvPr/>
                </p:nvCxnSpPr>
                <p:spPr>
                  <a:xfrm>
                    <a:off x="5164784" y="2514600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5453670" y="2535304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42</a:t>
                    </a:r>
                  </a:p>
                </p:txBody>
              </p:sp>
            </p:grpSp>
            <p:sp>
              <p:nvSpPr>
                <p:cNvPr id="157" name="TextBox 156"/>
                <p:cNvSpPr txBox="1"/>
                <p:nvPr/>
              </p:nvSpPr>
              <p:spPr>
                <a:xfrm>
                  <a:off x="5496525" y="391135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  <p:cxnSp>
            <p:nvCxnSpPr>
              <p:cNvPr id="158" name="Straight Connector 38"/>
              <p:cNvCxnSpPr/>
              <p:nvPr/>
            </p:nvCxnSpPr>
            <p:spPr>
              <a:xfrm>
                <a:off x="5181200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Группа 167"/>
            <p:cNvGrpSpPr/>
            <p:nvPr/>
          </p:nvGrpSpPr>
          <p:grpSpPr>
            <a:xfrm>
              <a:off x="6423972" y="1746359"/>
              <a:ext cx="999782" cy="3744530"/>
              <a:chOff x="6697942" y="1734985"/>
              <a:chExt cx="999782" cy="374453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6998388" y="5118905"/>
                <a:ext cx="4090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42</a:t>
                </a:r>
              </a:p>
            </p:txBody>
          </p:sp>
          <p:grpSp>
            <p:nvGrpSpPr>
              <p:cNvPr id="167" name="Группа 166"/>
              <p:cNvGrpSpPr/>
              <p:nvPr/>
            </p:nvGrpSpPr>
            <p:grpSpPr>
              <a:xfrm>
                <a:off x="6697942" y="1734985"/>
                <a:ext cx="999782" cy="3744530"/>
                <a:chOff x="6697942" y="1734985"/>
                <a:chExt cx="999782" cy="3744530"/>
              </a:xfrm>
            </p:grpSpPr>
            <p:grpSp>
              <p:nvGrpSpPr>
                <p:cNvPr id="122" name="Группа 121"/>
                <p:cNvGrpSpPr/>
                <p:nvPr/>
              </p:nvGrpSpPr>
              <p:grpSpPr>
                <a:xfrm>
                  <a:off x="6699464" y="1734985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125" name="Группа 124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13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2" name="Группа 13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3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7" name="Соединительная линия уступом 126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Овал 127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9" name="Straight Connector 38"/>
                <p:cNvCxnSpPr/>
                <p:nvPr/>
              </p:nvCxnSpPr>
              <p:spPr>
                <a:xfrm>
                  <a:off x="6697942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Box 164"/>
                <p:cNvSpPr txBox="1"/>
                <p:nvPr/>
              </p:nvSpPr>
              <p:spPr>
                <a:xfrm>
                  <a:off x="7008848" y="388872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</p:grpSp>
        <p:grpSp>
          <p:nvGrpSpPr>
            <p:cNvPr id="169" name="Группа 168"/>
            <p:cNvGrpSpPr/>
            <p:nvPr/>
          </p:nvGrpSpPr>
          <p:grpSpPr>
            <a:xfrm>
              <a:off x="7842445" y="1724303"/>
              <a:ext cx="1011464" cy="3744530"/>
              <a:chOff x="8103211" y="1734985"/>
              <a:chExt cx="1011464" cy="3744530"/>
            </a:xfrm>
          </p:grpSpPr>
          <p:grpSp>
            <p:nvGrpSpPr>
              <p:cNvPr id="141" name="Группа 140"/>
              <p:cNvGrpSpPr/>
              <p:nvPr/>
            </p:nvGrpSpPr>
            <p:grpSpPr>
              <a:xfrm>
                <a:off x="8116415" y="1734985"/>
                <a:ext cx="998260" cy="3744530"/>
                <a:chOff x="3612754" y="1746359"/>
                <a:chExt cx="998260" cy="3744530"/>
              </a:xfrm>
            </p:grpSpPr>
            <p:grpSp>
              <p:nvGrpSpPr>
                <p:cNvPr id="144" name="Группа 143"/>
                <p:cNvGrpSpPr/>
                <p:nvPr/>
              </p:nvGrpSpPr>
              <p:grpSpPr>
                <a:xfrm>
                  <a:off x="3612754" y="1746359"/>
                  <a:ext cx="998260" cy="3744530"/>
                  <a:chOff x="274845" y="1428592"/>
                  <a:chExt cx="1885287" cy="3744530"/>
                </a:xfrm>
              </p:grpSpPr>
              <p:cxnSp>
                <p:nvCxnSpPr>
                  <p:cNvPr id="150" name="Straight Connector 6"/>
                  <p:cNvCxnSpPr/>
                  <p:nvPr/>
                </p:nvCxnSpPr>
                <p:spPr>
                  <a:xfrm>
                    <a:off x="274845" y="5173122"/>
                    <a:ext cx="1812964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1" name="Группа 150"/>
                  <p:cNvGrpSpPr/>
                  <p:nvPr/>
                </p:nvGrpSpPr>
                <p:grpSpPr>
                  <a:xfrm>
                    <a:off x="274845" y="1428592"/>
                    <a:ext cx="1885287" cy="3744530"/>
                    <a:chOff x="274845" y="1428592"/>
                    <a:chExt cx="1885287" cy="3744530"/>
                  </a:xfrm>
                </p:grpSpPr>
                <p:cxnSp>
                  <p:nvCxnSpPr>
                    <p:cNvPr id="152" name="Straight Connector 5"/>
                    <p:cNvCxnSpPr/>
                    <p:nvPr/>
                  </p:nvCxnSpPr>
                  <p:spPr>
                    <a:xfrm flipH="1">
                      <a:off x="2129129" y="1439322"/>
                      <a:ext cx="31003" cy="373380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5"/>
                    <p:cNvCxnSpPr/>
                    <p:nvPr/>
                  </p:nvCxnSpPr>
                  <p:spPr>
                    <a:xfrm flipH="1">
                      <a:off x="274845" y="1428592"/>
                      <a:ext cx="47386" cy="374453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5" name="TextBox 144"/>
                <p:cNvSpPr txBox="1"/>
                <p:nvPr/>
              </p:nvSpPr>
              <p:spPr>
                <a:xfrm>
                  <a:off x="3898360" y="5123191"/>
                  <a:ext cx="4090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42</a:t>
                  </a:r>
                </a:p>
              </p:txBody>
            </p:sp>
          </p:grpSp>
          <p:cxnSp>
            <p:nvCxnSpPr>
              <p:cNvPr id="160" name="Straight Connector 38"/>
              <p:cNvCxnSpPr/>
              <p:nvPr/>
            </p:nvCxnSpPr>
            <p:spPr>
              <a:xfrm>
                <a:off x="8103211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/>
              <p:cNvSpPr txBox="1"/>
              <p:nvPr/>
            </p:nvSpPr>
            <p:spPr>
              <a:xfrm>
                <a:off x="8426889" y="3871174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153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методы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685800"/>
            <a:ext cx="8686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Статические методы как правило используются в классах для выполнения атомарных операций, не полагающихся на данные экземпляра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16002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Чтобы определить статический метод в объявлении метода следует  использовать ключевое слово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static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2438400"/>
            <a:ext cx="8686800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class Sales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7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 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GetMonthlySalesTax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(double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monthlyProfit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{...}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7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301919" flipV="1">
            <a:off x="1813064" y="2322642"/>
            <a:ext cx="1360851" cy="2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lowchart: Document 9"/>
          <p:cNvSpPr/>
          <p:nvPr/>
        </p:nvSpPr>
        <p:spPr>
          <a:xfrm>
            <a:off x="785244" y="3733800"/>
            <a:ext cx="81534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salesTaxPercentage = 20;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GetMonthlySalesTax(double monthlyProfit)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(salesTaxPercentage * monthlyProfit) / 100;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55626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могут использовать только данные, хранящиеся в статических полях и данные, которые передаются в качестве параметров в сигнатуре метода</a:t>
            </a:r>
          </a:p>
        </p:txBody>
      </p:sp>
    </p:spTree>
    <p:extLst>
      <p:ext uri="{BB962C8B-B14F-4D97-AF65-F5344CB8AC3E}">
        <p14:creationId xmlns:p14="http://schemas.microsoft.com/office/powerpoint/2010/main" val="41036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методы, статические конструкторы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685800"/>
            <a:ext cx="8686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может содержать как статические члены, так и члены экземпляра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1474146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разработке служебного класса, содержащего только статические члены, можно объявить сам класс как статический (не относится к структурным типам!)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17227" y="2707837"/>
            <a:ext cx="2894272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(!)</a:t>
            </a:r>
            <a:r>
              <a:rPr lang="ru-RU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212677" y="4149988"/>
            <a:ext cx="3285290" cy="209277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 Sales()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...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0" name="Rounded Rectangle 14"/>
          <p:cNvSpPr/>
          <p:nvPr/>
        </p:nvSpPr>
        <p:spPr>
          <a:xfrm>
            <a:off x="3011753" y="2254358"/>
            <a:ext cx="591601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Создание экземпляра невозможно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наследует интерфейсов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нем можно использовать только статические члены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может быть членом-полем, параметром метода или локальной переменной</a:t>
            </a:r>
          </a:p>
        </p:txBody>
      </p:sp>
      <p:sp>
        <p:nvSpPr>
          <p:cNvPr id="13" name="Rounded Rectangle 14"/>
          <p:cNvSpPr/>
          <p:nvPr/>
        </p:nvSpPr>
        <p:spPr>
          <a:xfrm>
            <a:off x="3006066" y="4624873"/>
            <a:ext cx="592169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Типы могут содержать статические конструкторы (конструкторы классов или инициализаторы типов )</a:t>
            </a:r>
          </a:p>
        </p:txBody>
      </p:sp>
    </p:spTree>
    <p:extLst>
      <p:ext uri="{BB962C8B-B14F-4D97-AF65-F5344CB8AC3E}">
        <p14:creationId xmlns:p14="http://schemas.microsoft.com/office/powerpoint/2010/main" val="40552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8600" y="990600"/>
            <a:ext cx="8686800" cy="1017305"/>
          </a:xfrm>
          <a:custGeom>
            <a:avLst/>
            <a:gdLst>
              <a:gd name="connsiteX0" fmla="*/ 0 w 8763000"/>
              <a:gd name="connsiteY0" fmla="*/ 169554 h 1017305"/>
              <a:gd name="connsiteX1" fmla="*/ 169554 w 8763000"/>
              <a:gd name="connsiteY1" fmla="*/ 0 h 1017305"/>
              <a:gd name="connsiteX2" fmla="*/ 8593446 w 8763000"/>
              <a:gd name="connsiteY2" fmla="*/ 0 h 1017305"/>
              <a:gd name="connsiteX3" fmla="*/ 8763000 w 8763000"/>
              <a:gd name="connsiteY3" fmla="*/ 169554 h 1017305"/>
              <a:gd name="connsiteX4" fmla="*/ 8763000 w 8763000"/>
              <a:gd name="connsiteY4" fmla="*/ 847751 h 1017305"/>
              <a:gd name="connsiteX5" fmla="*/ 8593446 w 8763000"/>
              <a:gd name="connsiteY5" fmla="*/ 1017305 h 1017305"/>
              <a:gd name="connsiteX6" fmla="*/ 169554 w 8763000"/>
              <a:gd name="connsiteY6" fmla="*/ 1017305 h 1017305"/>
              <a:gd name="connsiteX7" fmla="*/ 0 w 8763000"/>
              <a:gd name="connsiteY7" fmla="*/ 847751 h 1017305"/>
              <a:gd name="connsiteX8" fmla="*/ 0 w 8763000"/>
              <a:gd name="connsiteY8" fmla="*/ 169554 h 101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1017305">
                <a:moveTo>
                  <a:pt x="0" y="169554"/>
                </a:moveTo>
                <a:cubicBezTo>
                  <a:pt x="0" y="75912"/>
                  <a:pt x="75912" y="0"/>
                  <a:pt x="169554" y="0"/>
                </a:cubicBezTo>
                <a:lnTo>
                  <a:pt x="8593446" y="0"/>
                </a:lnTo>
                <a:cubicBezTo>
                  <a:pt x="8687088" y="0"/>
                  <a:pt x="8763000" y="75912"/>
                  <a:pt x="8763000" y="169554"/>
                </a:cubicBezTo>
                <a:lnTo>
                  <a:pt x="8763000" y="847751"/>
                </a:lnTo>
                <a:cubicBezTo>
                  <a:pt x="8763000" y="941393"/>
                  <a:pt x="8687088" y="1017305"/>
                  <a:pt x="8593446" y="1017305"/>
                </a:cubicBezTo>
                <a:lnTo>
                  <a:pt x="169554" y="1017305"/>
                </a:lnTo>
                <a:cubicBezTo>
                  <a:pt x="75912" y="1017305"/>
                  <a:pt x="0" y="941393"/>
                  <a:pt x="0" y="847751"/>
                </a:cubicBezTo>
                <a:lnTo>
                  <a:pt x="0" y="1695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18241" tIns="118241" rIns="118241" bIns="118241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статических конструкторов типов необходимо следовать некоторым правилам, чтобы избежать ошибок компиляции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228600" y="2195106"/>
            <a:ext cx="8686800" cy="860484"/>
          </a:xfrm>
          <a:custGeom>
            <a:avLst/>
            <a:gdLst>
              <a:gd name="connsiteX0" fmla="*/ 0 w 8763000"/>
              <a:gd name="connsiteY0" fmla="*/ 143417 h 860484"/>
              <a:gd name="connsiteX1" fmla="*/ 143417 w 8763000"/>
              <a:gd name="connsiteY1" fmla="*/ 0 h 860484"/>
              <a:gd name="connsiteX2" fmla="*/ 8619583 w 8763000"/>
              <a:gd name="connsiteY2" fmla="*/ 0 h 860484"/>
              <a:gd name="connsiteX3" fmla="*/ 8763000 w 8763000"/>
              <a:gd name="connsiteY3" fmla="*/ 143417 h 860484"/>
              <a:gd name="connsiteX4" fmla="*/ 8763000 w 8763000"/>
              <a:gd name="connsiteY4" fmla="*/ 717067 h 860484"/>
              <a:gd name="connsiteX5" fmla="*/ 8619583 w 8763000"/>
              <a:gd name="connsiteY5" fmla="*/ 860484 h 860484"/>
              <a:gd name="connsiteX6" fmla="*/ 143417 w 8763000"/>
              <a:gd name="connsiteY6" fmla="*/ 860484 h 860484"/>
              <a:gd name="connsiteX7" fmla="*/ 0 w 8763000"/>
              <a:gd name="connsiteY7" fmla="*/ 717067 h 860484"/>
              <a:gd name="connsiteX8" fmla="*/ 0 w 8763000"/>
              <a:gd name="connsiteY8" fmla="*/ 143417 h 86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0484">
                <a:moveTo>
                  <a:pt x="0" y="143417"/>
                </a:moveTo>
                <a:cubicBezTo>
                  <a:pt x="0" y="64210"/>
                  <a:pt x="64210" y="0"/>
                  <a:pt x="143417" y="0"/>
                </a:cubicBezTo>
                <a:lnTo>
                  <a:pt x="8619583" y="0"/>
                </a:lnTo>
                <a:cubicBezTo>
                  <a:pt x="8698790" y="0"/>
                  <a:pt x="8763000" y="64210"/>
                  <a:pt x="8763000" y="143417"/>
                </a:cubicBezTo>
                <a:lnTo>
                  <a:pt x="8763000" y="717067"/>
                </a:lnTo>
                <a:cubicBezTo>
                  <a:pt x="8763000" y="796274"/>
                  <a:pt x="8698790" y="860484"/>
                  <a:pt x="8619583" y="860484"/>
                </a:cubicBezTo>
                <a:lnTo>
                  <a:pt x="143417" y="860484"/>
                </a:lnTo>
                <a:cubicBezTo>
                  <a:pt x="64210" y="860484"/>
                  <a:pt x="0" y="796274"/>
                  <a:pt x="0" y="717067"/>
                </a:cubicBezTo>
                <a:lnTo>
                  <a:pt x="0" y="14341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585" tIns="110585" rIns="110585" bIns="110585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Можно определить только один конструктор, имеющий модификатор static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28600" y="3242790"/>
            <a:ext cx="8686800" cy="801907"/>
          </a:xfrm>
          <a:custGeom>
            <a:avLst/>
            <a:gdLst>
              <a:gd name="connsiteX0" fmla="*/ 0 w 8763000"/>
              <a:gd name="connsiteY0" fmla="*/ 133654 h 801907"/>
              <a:gd name="connsiteX1" fmla="*/ 133654 w 8763000"/>
              <a:gd name="connsiteY1" fmla="*/ 0 h 801907"/>
              <a:gd name="connsiteX2" fmla="*/ 8629346 w 8763000"/>
              <a:gd name="connsiteY2" fmla="*/ 0 h 801907"/>
              <a:gd name="connsiteX3" fmla="*/ 8763000 w 8763000"/>
              <a:gd name="connsiteY3" fmla="*/ 133654 h 801907"/>
              <a:gd name="connsiteX4" fmla="*/ 8763000 w 8763000"/>
              <a:gd name="connsiteY4" fmla="*/ 668253 h 801907"/>
              <a:gd name="connsiteX5" fmla="*/ 8629346 w 8763000"/>
              <a:gd name="connsiteY5" fmla="*/ 801907 h 801907"/>
              <a:gd name="connsiteX6" fmla="*/ 133654 w 8763000"/>
              <a:gd name="connsiteY6" fmla="*/ 801907 h 801907"/>
              <a:gd name="connsiteX7" fmla="*/ 0 w 8763000"/>
              <a:gd name="connsiteY7" fmla="*/ 668253 h 801907"/>
              <a:gd name="connsiteX8" fmla="*/ 0 w 8763000"/>
              <a:gd name="connsiteY8" fmla="*/ 133654 h 80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01907">
                <a:moveTo>
                  <a:pt x="0" y="133654"/>
                </a:moveTo>
                <a:cubicBezTo>
                  <a:pt x="0" y="59839"/>
                  <a:pt x="59839" y="0"/>
                  <a:pt x="133654" y="0"/>
                </a:cubicBezTo>
                <a:lnTo>
                  <a:pt x="8629346" y="0"/>
                </a:lnTo>
                <a:cubicBezTo>
                  <a:pt x="8703161" y="0"/>
                  <a:pt x="8763000" y="59839"/>
                  <a:pt x="8763000" y="133654"/>
                </a:cubicBezTo>
                <a:lnTo>
                  <a:pt x="8763000" y="668253"/>
                </a:lnTo>
                <a:cubicBezTo>
                  <a:pt x="8763000" y="742068"/>
                  <a:pt x="8703161" y="801907"/>
                  <a:pt x="8629346" y="801907"/>
                </a:cubicBezTo>
                <a:lnTo>
                  <a:pt x="133654" y="801907"/>
                </a:lnTo>
                <a:cubicBezTo>
                  <a:pt x="59839" y="801907"/>
                  <a:pt x="0" y="742068"/>
                  <a:pt x="0" y="668253"/>
                </a:cubicBezTo>
                <a:lnTo>
                  <a:pt x="0" y="1336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7726" tIns="107726" rIns="107726" bIns="10772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C</a:t>
            </a: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татический конструктор всегда использует неявный модификатор доступа private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28600" y="4231898"/>
            <a:ext cx="8686800" cy="862796"/>
          </a:xfrm>
          <a:custGeom>
            <a:avLst/>
            <a:gdLst>
              <a:gd name="connsiteX0" fmla="*/ 0 w 8763000"/>
              <a:gd name="connsiteY0" fmla="*/ 143802 h 862796"/>
              <a:gd name="connsiteX1" fmla="*/ 143802 w 8763000"/>
              <a:gd name="connsiteY1" fmla="*/ 0 h 862796"/>
              <a:gd name="connsiteX2" fmla="*/ 8619198 w 8763000"/>
              <a:gd name="connsiteY2" fmla="*/ 0 h 862796"/>
              <a:gd name="connsiteX3" fmla="*/ 8763000 w 8763000"/>
              <a:gd name="connsiteY3" fmla="*/ 143802 h 862796"/>
              <a:gd name="connsiteX4" fmla="*/ 8763000 w 8763000"/>
              <a:gd name="connsiteY4" fmla="*/ 718994 h 862796"/>
              <a:gd name="connsiteX5" fmla="*/ 8619198 w 8763000"/>
              <a:gd name="connsiteY5" fmla="*/ 862796 h 862796"/>
              <a:gd name="connsiteX6" fmla="*/ 143802 w 8763000"/>
              <a:gd name="connsiteY6" fmla="*/ 862796 h 862796"/>
              <a:gd name="connsiteX7" fmla="*/ 0 w 8763000"/>
              <a:gd name="connsiteY7" fmla="*/ 718994 h 862796"/>
              <a:gd name="connsiteX8" fmla="*/ 0 w 8763000"/>
              <a:gd name="connsiteY8" fmla="*/ 143802 h 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2796">
                <a:moveTo>
                  <a:pt x="0" y="143802"/>
                </a:moveTo>
                <a:cubicBezTo>
                  <a:pt x="0" y="64382"/>
                  <a:pt x="64382" y="0"/>
                  <a:pt x="143802" y="0"/>
                </a:cubicBezTo>
                <a:lnTo>
                  <a:pt x="8619198" y="0"/>
                </a:lnTo>
                <a:cubicBezTo>
                  <a:pt x="8698618" y="0"/>
                  <a:pt x="8763000" y="64382"/>
                  <a:pt x="8763000" y="143802"/>
                </a:cubicBezTo>
                <a:lnTo>
                  <a:pt x="8763000" y="718994"/>
                </a:lnTo>
                <a:cubicBezTo>
                  <a:pt x="8763000" y="798414"/>
                  <a:pt x="8698618" y="862796"/>
                  <a:pt x="8619198" y="862796"/>
                </a:cubicBezTo>
                <a:lnTo>
                  <a:pt x="143802" y="862796"/>
                </a:lnTo>
                <a:cubicBezTo>
                  <a:pt x="64382" y="862796"/>
                  <a:pt x="0" y="798414"/>
                  <a:pt x="0" y="718994"/>
                </a:cubicBezTo>
                <a:lnTo>
                  <a:pt x="0" y="143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698" tIns="110698" rIns="110698" bIns="11069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Нельзя указать список параметров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5281894"/>
            <a:ext cx="8686800" cy="822678"/>
          </a:xfrm>
          <a:custGeom>
            <a:avLst/>
            <a:gdLst>
              <a:gd name="connsiteX0" fmla="*/ 0 w 8763000"/>
              <a:gd name="connsiteY0" fmla="*/ 137116 h 822678"/>
              <a:gd name="connsiteX1" fmla="*/ 137116 w 8763000"/>
              <a:gd name="connsiteY1" fmla="*/ 0 h 822678"/>
              <a:gd name="connsiteX2" fmla="*/ 8625884 w 8763000"/>
              <a:gd name="connsiteY2" fmla="*/ 0 h 822678"/>
              <a:gd name="connsiteX3" fmla="*/ 8763000 w 8763000"/>
              <a:gd name="connsiteY3" fmla="*/ 137116 h 822678"/>
              <a:gd name="connsiteX4" fmla="*/ 8763000 w 8763000"/>
              <a:gd name="connsiteY4" fmla="*/ 685562 h 822678"/>
              <a:gd name="connsiteX5" fmla="*/ 8625884 w 8763000"/>
              <a:gd name="connsiteY5" fmla="*/ 822678 h 822678"/>
              <a:gd name="connsiteX6" fmla="*/ 137116 w 8763000"/>
              <a:gd name="connsiteY6" fmla="*/ 822678 h 822678"/>
              <a:gd name="connsiteX7" fmla="*/ 0 w 8763000"/>
              <a:gd name="connsiteY7" fmla="*/ 685562 h 822678"/>
              <a:gd name="connsiteX8" fmla="*/ 0 w 8763000"/>
              <a:gd name="connsiteY8" fmla="*/ 137116 h 82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22678">
                <a:moveTo>
                  <a:pt x="0" y="137116"/>
                </a:moveTo>
                <a:cubicBezTo>
                  <a:pt x="0" y="61389"/>
                  <a:pt x="61389" y="0"/>
                  <a:pt x="137116" y="0"/>
                </a:cubicBezTo>
                <a:lnTo>
                  <a:pt x="8625884" y="0"/>
                </a:lnTo>
                <a:cubicBezTo>
                  <a:pt x="8701611" y="0"/>
                  <a:pt x="8763000" y="61389"/>
                  <a:pt x="8763000" y="137116"/>
                </a:cubicBezTo>
                <a:lnTo>
                  <a:pt x="8763000" y="685562"/>
                </a:lnTo>
                <a:cubicBezTo>
                  <a:pt x="8763000" y="761289"/>
                  <a:pt x="8701611" y="822678"/>
                  <a:pt x="8625884" y="822678"/>
                </a:cubicBezTo>
                <a:lnTo>
                  <a:pt x="137116" y="822678"/>
                </a:lnTo>
                <a:cubicBezTo>
                  <a:pt x="61389" y="822678"/>
                  <a:pt x="0" y="761289"/>
                  <a:pt x="0" y="685562"/>
                </a:cubicBezTo>
                <a:lnTo>
                  <a:pt x="0" y="13711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8740" tIns="108740" rIns="108740" bIns="10874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может содержать только ссылки на другие статические члены</a:t>
            </a:r>
          </a:p>
        </p:txBody>
      </p:sp>
    </p:spTree>
    <p:extLst>
      <p:ext uri="{BB962C8B-B14F-4D97-AF65-F5344CB8AC3E}">
        <p14:creationId xmlns:p14="http://schemas.microsoft.com/office/powerpoint/2010/main" val="7293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04800" y="762000"/>
            <a:ext cx="8610600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для класса выполняется не более одного раза в домене приложения. Выполнение статического конструктора инициируется одним из следующих событий: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создается экземпляр класса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происходит обращение к любому статическому члену класса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04800" y="2543100"/>
            <a:ext cx="8610600" cy="3855425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have a type-initializer method, or not.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be specified as having a relaxed semantic for its type-initializer method (for convenience below, we call this relaxed semantic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the type's initializer method is executed at, or sometime before, first access to any static field defined for that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not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that type's initializer method is executed at (i.e., is triggered by):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access to any static or instance field of that type,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invocation of any static, instance or virtual method of that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	CLI specification (ECMA 335) states in section 8.9.5</a:t>
            </a:r>
          </a:p>
        </p:txBody>
      </p:sp>
    </p:spTree>
    <p:extLst>
      <p:ext uri="{BB962C8B-B14F-4D97-AF65-F5344CB8AC3E}">
        <p14:creationId xmlns:p14="http://schemas.microsoft.com/office/powerpoint/2010/main" val="26759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6952" y="6858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Класс, реализующий шаблон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гарантирует, что можно создать только один его экземпляр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 предоставляет точку доступа для получения этого экземпляра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204206" y="1783375"/>
            <a:ext cx="8726607" cy="217902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Введение отладочной информации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сессий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Кэш приложения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Менеджер печати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аппаратному обеспечению 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Нередко используется вместе с другими шаблонами (Абстрактной фабрикой, Строителем и Прототипом) для обеспечения уникальности их экземпляра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226952" y="4138250"/>
            <a:ext cx="8726607" cy="211015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Негативные последствия использования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являются проявлением его «глобализации»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Многие части приложения становятся зависимы от него и, косвенно, друг от друга. Это усложняет внесение изменений в дальнейшем. Облегчить ситуацию можно используя Внедрение зависимостей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Приложение становится сложнее тестировать, т.к. данные, полученные от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, могут быть созданы в другом модуле</a:t>
            </a:r>
          </a:p>
        </p:txBody>
      </p:sp>
    </p:spTree>
    <p:extLst>
      <p:ext uri="{BB962C8B-B14F-4D97-AF65-F5344CB8AC3E}">
        <p14:creationId xmlns:p14="http://schemas.microsoft.com/office/powerpoint/2010/main" val="2264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838200"/>
            <a:ext cx="7086598" cy="47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5990224" y="2438400"/>
            <a:ext cx="2985454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закрытый конструктор, чтобы запретить создание экземпляров извне</a:t>
            </a:r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5989221" y="3757027"/>
            <a:ext cx="298418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единственный экземпляр класса</a:t>
            </a:r>
          </a:p>
        </p:txBody>
      </p:sp>
      <p:pic>
        <p:nvPicPr>
          <p:cNvPr id="11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909636">
            <a:off x="4926244" y="3713388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8286" flipV="1">
            <a:off x="4706253" y="3021414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Скругленный прямоугольник 15"/>
          <p:cNvSpPr/>
          <p:nvPr/>
        </p:nvSpPr>
        <p:spPr bwMode="auto">
          <a:xfrm>
            <a:off x="5990358" y="1066800"/>
            <a:ext cx="2984182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единственному экземпляру через свойство, открытое только для чтения</a:t>
            </a:r>
          </a:p>
        </p:txBody>
      </p:sp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044988" flipV="1">
            <a:off x="4671807" y="2088588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Скругленный прямоугольник 18"/>
          <p:cNvSpPr/>
          <p:nvPr/>
        </p:nvSpPr>
        <p:spPr bwMode="auto">
          <a:xfrm>
            <a:off x="5991495" y="4573137"/>
            <a:ext cx="2984182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 свойство только для чтения для получения общего экземпляра класса.</a:t>
            </a: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311410">
            <a:off x="4931457" y="477986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Скругленный прямоугольник 12"/>
          <p:cNvSpPr/>
          <p:nvPr/>
        </p:nvSpPr>
        <p:spPr bwMode="auto">
          <a:xfrm>
            <a:off x="228148" y="5544851"/>
            <a:ext cx="5639252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потокобезопасной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«отложенной» (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06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28600" y="990600"/>
          <a:ext cx="8592728" cy="32004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2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Статический</a:t>
                      </a:r>
                      <a:r>
                        <a:rPr lang="ru-RU" sz="1800" baseline="0" dirty="0" smtClean="0">
                          <a:solidFill>
                            <a:schemeClr val="bg1"/>
                          </a:solidFill>
                        </a:rPr>
                        <a:t> модификатор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/>
                        <a:t>Модификатор доступа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public internal</a:t>
                      </a:r>
                      <a:r>
                        <a:rPr lang="en-US" sz="1800" baseline="0" dirty="0" smtClean="0"/>
                        <a:t> private protected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>
                          <a:solidFill>
                            <a:schemeClr val="bg1"/>
                          </a:solidFill>
                        </a:rPr>
                        <a:t>Модификатор наследования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new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/>
                        <a:t>Модификатор небезопасного кода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mtClean="0"/>
                        <a:t>unsafe </a:t>
                      </a:r>
                      <a:r>
                        <a:rPr lang="en-US" sz="1800" dirty="0" smtClean="0"/>
                        <a:t>extern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>
                          <a:solidFill>
                            <a:schemeClr val="bg1"/>
                          </a:solidFill>
                        </a:rPr>
                        <a:t>Модификатор частичного метода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partial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838200"/>
            <a:ext cx="8534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шаблона в общем виде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объявляем только закрытый конструктор, чтобы запретить создание экземпляров извне;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закрытом поле размещаем единственный экземпляр класса;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предоставляем доступ к нему через свойство, открытое только для чтения;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это свойство для получения общего экземпляра класса.</a:t>
            </a:r>
          </a:p>
        </p:txBody>
      </p:sp>
    </p:spTree>
    <p:extLst>
      <p:ext uri="{BB962C8B-B14F-4D97-AF65-F5344CB8AC3E}">
        <p14:creationId xmlns:p14="http://schemas.microsoft.com/office/powerpoint/2010/main" val="7975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Добавление явного статического конструктора приказывает компилятору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не помечать тип атрибутом </a:t>
            </a:r>
            <a:r>
              <a:rPr lang="ru-RU" sz="1600" dirty="0" err="1">
                <a:solidFill>
                  <a:srgbClr val="009600"/>
                </a:solidFill>
                <a:latin typeface="Consolas" panose="020B0609020204030204" pitchFamily="49" charset="0"/>
              </a:rPr>
              <a:t>beforefieldinit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 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7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6953" y="914400"/>
            <a:ext cx="8726606" cy="548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volatile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padlock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Singleton() {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lock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(padlock)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instance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5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9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130346" y="990600"/>
            <a:ext cx="8883308" cy="5257800"/>
            <a:chOff x="32092" y="914400"/>
            <a:chExt cx="9081227" cy="5410200"/>
          </a:xfrm>
        </p:grpSpPr>
        <p:sp>
          <p:nvSpPr>
            <p:cNvPr id="3" name="Блок-схема: процесс 2"/>
            <p:cNvSpPr/>
            <p:nvPr/>
          </p:nvSpPr>
          <p:spPr>
            <a:xfrm>
              <a:off x="3126404" y="1456623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 flipH="1">
              <a:off x="3220872" y="1283773"/>
              <a:ext cx="7820" cy="504082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Блок-схема: процесс 5"/>
            <p:cNvSpPr/>
            <p:nvPr/>
          </p:nvSpPr>
          <p:spPr>
            <a:xfrm>
              <a:off x="25908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1</a:t>
              </a:r>
            </a:p>
          </p:txBody>
        </p:sp>
        <p:cxnSp>
          <p:nvCxnSpPr>
            <p:cNvPr id="10" name="Прямая соединительная линия 9"/>
            <p:cNvCxnSpPr>
              <a:stCxn id="11" idx="2"/>
            </p:cNvCxnSpPr>
            <p:nvPr/>
          </p:nvCxnSpPr>
          <p:spPr>
            <a:xfrm flipH="1">
              <a:off x="6412030" y="1402375"/>
              <a:ext cx="26870" cy="492222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Блок-схема: процесс 10"/>
            <p:cNvSpPr/>
            <p:nvPr/>
          </p:nvSpPr>
          <p:spPr>
            <a:xfrm>
              <a:off x="57912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2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3118798" y="204840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3118798" y="2634937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4" name="Блок-схема: процесс 13"/>
            <p:cNvSpPr/>
            <p:nvPr/>
          </p:nvSpPr>
          <p:spPr>
            <a:xfrm>
              <a:off x="3126404" y="3224094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3126404" y="3813251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3110979" y="5672976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6309957" y="436687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Блок-схема: процесс 18"/>
            <p:cNvSpPr/>
            <p:nvPr/>
          </p:nvSpPr>
          <p:spPr>
            <a:xfrm>
              <a:off x="6309957" y="4992008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2" name="Левая фигурная скобка 21"/>
            <p:cNvSpPr/>
            <p:nvPr/>
          </p:nvSpPr>
          <p:spPr>
            <a:xfrm>
              <a:off x="2732965" y="3221639"/>
              <a:ext cx="393439" cy="2981336"/>
            </a:xfrm>
            <a:prstGeom prst="leftBrace">
              <a:avLst>
                <a:gd name="adj1" fmla="val 54388"/>
                <a:gd name="adj2" fmla="val 50000"/>
              </a:avLst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2092" y="1552345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1363486" y="1760254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32092" y="2128568"/>
              <a:ext cx="17556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lock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(padlock)</a:t>
              </a:r>
              <a:endParaRPr lang="en-US" sz="1600" dirty="0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32092" y="2716452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sz="1600" dirty="0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1393910" y="2913212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3413121" y="3289038"/>
              <a:ext cx="2237178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1. Memory allocation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3369271" y="3878195"/>
              <a:ext cx="3132377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2.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instance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-field initialization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3369271" y="5672976"/>
              <a:ext cx="1204785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3. </a:t>
              </a:r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Ctor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 call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326466" y="4419919"/>
              <a:ext cx="25410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=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Singleton();</a:t>
              </a:r>
              <a:endParaRPr lang="en-US" sz="1600" dirty="0"/>
            </a:p>
          </p:txBody>
        </p:sp>
        <p:cxnSp>
          <p:nvCxnSpPr>
            <p:cNvPr id="33" name="Прямая соединительная линия 32"/>
            <p:cNvCxnSpPr/>
            <p:nvPr/>
          </p:nvCxnSpPr>
          <p:spPr>
            <a:xfrm flipV="1">
              <a:off x="2590800" y="4339396"/>
              <a:ext cx="4676703" cy="5304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рямоугольник 36"/>
            <p:cNvSpPr/>
            <p:nvPr/>
          </p:nvSpPr>
          <p:spPr>
            <a:xfrm>
              <a:off x="3380840" y="4453527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!=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endParaRPr lang="en-US" sz="1600" dirty="0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6572239" y="4419919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7930246" y="4622804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false</a:t>
              </a:r>
              <a:endParaRPr lang="en-US" b="1" dirty="0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6601819" y="5072341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instance;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7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8600" y="7620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Singleton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.NET 4 с использованием класса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&lt;T&gt;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1600200"/>
            <a:ext cx="86868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 instance =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Lazy&lt;Singleton&gt;(() =&gt;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instance.Value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/>
              <a:t>ingleton</a:t>
            </a:r>
            <a:endParaRPr lang="en-US"/>
          </a:p>
        </p:txBody>
      </p:sp>
      <p:grpSp>
        <p:nvGrpSpPr>
          <p:cNvPr id="55" name="Группа 54"/>
          <p:cNvGrpSpPr/>
          <p:nvPr/>
        </p:nvGrpSpPr>
        <p:grpSpPr>
          <a:xfrm>
            <a:off x="1705259" y="762000"/>
            <a:ext cx="5733481" cy="5434151"/>
            <a:chOff x="1524000" y="578825"/>
            <a:chExt cx="5828163" cy="5653449"/>
          </a:xfrm>
        </p:grpSpPr>
        <p:sp>
          <p:nvSpPr>
            <p:cNvPr id="3" name="Овал 2"/>
            <p:cNvSpPr/>
            <p:nvPr/>
          </p:nvSpPr>
          <p:spPr>
            <a:xfrm>
              <a:off x="2502658" y="578825"/>
              <a:ext cx="709684" cy="6923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" name="Ромб 4"/>
            <p:cNvSpPr/>
            <p:nvPr/>
          </p:nvSpPr>
          <p:spPr>
            <a:xfrm>
              <a:off x="1524000" y="155477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.NET version?</a:t>
              </a:r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>
              <a:off x="5523363" y="1554774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Lazy&lt;T&gt;</a:t>
              </a:r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5523363" y="4124022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Double-check lock</a:t>
              </a:r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>
              <a:off x="1943100" y="5410199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Field Initializer</a:t>
              </a:r>
            </a:p>
          </p:txBody>
        </p:sp>
        <p:sp>
          <p:nvSpPr>
            <p:cNvPr id="11" name="Ромб 10"/>
            <p:cNvSpPr/>
            <p:nvPr/>
          </p:nvSpPr>
          <p:spPr>
            <a:xfrm>
              <a:off x="1524000" y="287709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Exceptions?</a:t>
              </a:r>
            </a:p>
          </p:txBody>
        </p:sp>
        <p:sp>
          <p:nvSpPr>
            <p:cNvPr id="12" name="Ромб 11"/>
            <p:cNvSpPr/>
            <p:nvPr/>
          </p:nvSpPr>
          <p:spPr>
            <a:xfrm>
              <a:off x="1524000" y="4124022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Laziness required?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82952" y="239775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&lt;=.NET 3.5</a:t>
              </a:r>
            </a:p>
          </p:txBody>
        </p:sp>
        <p:cxnSp>
          <p:nvCxnSpPr>
            <p:cNvPr id="15" name="Прямая соединительная линия 14"/>
            <p:cNvCxnSpPr>
              <a:stCxn id="3" idx="4"/>
              <a:endCxn id="5" idx="0"/>
            </p:cNvCxnSpPr>
            <p:nvPr/>
          </p:nvCxnSpPr>
          <p:spPr>
            <a:xfrm>
              <a:off x="2857500" y="1271213"/>
              <a:ext cx="0" cy="28356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stCxn id="5" idx="2"/>
              <a:endCxn id="11" idx="0"/>
            </p:cNvCxnSpPr>
            <p:nvPr/>
          </p:nvCxnSpPr>
          <p:spPr>
            <a:xfrm>
              <a:off x="2857500" y="2376850"/>
              <a:ext cx="0" cy="50024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82952" y="3730557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23" name="Прямая соединительная линия 22"/>
            <p:cNvCxnSpPr>
              <a:stCxn id="11" idx="2"/>
              <a:endCxn id="12" idx="0"/>
            </p:cNvCxnSpPr>
            <p:nvPr/>
          </p:nvCxnSpPr>
          <p:spPr>
            <a:xfrm>
              <a:off x="2857500" y="3699170"/>
              <a:ext cx="0" cy="42485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>
              <a:stCxn id="12" idx="2"/>
              <a:endCxn id="10" idx="0"/>
            </p:cNvCxnSpPr>
            <p:nvPr/>
          </p:nvCxnSpPr>
          <p:spPr>
            <a:xfrm>
              <a:off x="2857500" y="4946097"/>
              <a:ext cx="0" cy="46410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982952" y="5008871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34" name="Прямая соединительная линия 33"/>
            <p:cNvCxnSpPr>
              <a:stCxn id="5" idx="3"/>
              <a:endCxn id="8" idx="1"/>
            </p:cNvCxnSpPr>
            <p:nvPr/>
          </p:nvCxnSpPr>
          <p:spPr>
            <a:xfrm flipV="1">
              <a:off x="4191000" y="1965812"/>
              <a:ext cx="1332363" cy="1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35506" y="153032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&gt;=.NET 4.0</a:t>
              </a:r>
            </a:p>
          </p:txBody>
        </p:sp>
        <p:cxnSp>
          <p:nvCxnSpPr>
            <p:cNvPr id="44" name="Прямая соединительная линия 43"/>
            <p:cNvCxnSpPr>
              <a:stCxn id="12" idx="3"/>
              <a:endCxn id="9" idx="1"/>
            </p:cNvCxnSpPr>
            <p:nvPr/>
          </p:nvCxnSpPr>
          <p:spPr>
            <a:xfrm>
              <a:off x="4191000" y="4535060"/>
              <a:ext cx="133236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536262" y="4124022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  <p:cxnSp>
          <p:nvCxnSpPr>
            <p:cNvPr id="51" name="Соединительная линия уступом 50"/>
            <p:cNvCxnSpPr>
              <a:stCxn id="11" idx="3"/>
              <a:endCxn id="9" idx="0"/>
            </p:cNvCxnSpPr>
            <p:nvPr/>
          </p:nvCxnSpPr>
          <p:spPr>
            <a:xfrm>
              <a:off x="4191000" y="3288133"/>
              <a:ext cx="2246763" cy="835889"/>
            </a:xfrm>
            <a:prstGeom prst="bentConnector2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537397" y="2840154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Методы расширения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25069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Добавление методов расширения  к существующему классу возможно: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599" y="1524000"/>
            <a:ext cx="8686801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доступа  к коду существующего класса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изменения или перекомпиляции существующих классов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 получения нового типа из существующего класса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2819400"/>
            <a:ext cx="8686800" cy="293521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namespace Fabrikam.Extensions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IntExtension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NextRand(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seed, int maxValue)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Random randomNumberGenerator = new Random(seed);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return randomNumberGenerator.Next(maxValue);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23807" y="2742629"/>
            <a:ext cx="22098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Статический метод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81800" y="2742629"/>
            <a:ext cx="21336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Расширяемый тип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5105400" y="4981533"/>
            <a:ext cx="3810000" cy="1296937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using Fabrikam.Extensions;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i = 8;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j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i.NextRand(20)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28600" y="5630002"/>
            <a:ext cx="4419600" cy="68428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Нет ссылки на класс </a:t>
            </a:r>
            <a:r>
              <a:rPr lang="ru-RU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IntExtension</a:t>
            </a:r>
            <a:endParaRPr lang="ru-RU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400036" flipV="1">
            <a:off x="6077460" y="3390393"/>
            <a:ext cx="1130892" cy="29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2483" y="5659996"/>
            <a:ext cx="990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426033">
            <a:off x="3428583" y="342680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614785">
            <a:off x="2956293" y="5451586"/>
            <a:ext cx="2377706" cy="25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463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686800" cy="2362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ru-RU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703638" y="304800"/>
            <a:ext cx="1404937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4496523" y="1833509"/>
              <a:ext cx="441244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/</a:t>
              </a:r>
              <a:endParaRPr lang="ru-RU" sz="7200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055813" y="1327150"/>
            <a:ext cx="1406525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0" name="Rectangle 37"/>
            <p:cNvSpPr>
              <a:spLocks noChangeArrowheads="1"/>
            </p:cNvSpPr>
            <p:nvPr/>
          </p:nvSpPr>
          <p:spPr bwMode="auto">
            <a:xfrm>
              <a:off x="4355835" y="1833509"/>
              <a:ext cx="722619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+</a:t>
              </a:r>
              <a:endParaRPr lang="ru-RU" sz="7200" dirty="0"/>
            </a:p>
          </p:txBody>
        </p:sp>
      </p:grp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669925" y="304800"/>
            <a:ext cx="1404938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4470869" y="1833509"/>
              <a:ext cx="492552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-</a:t>
              </a:r>
              <a:endParaRPr lang="ru-RU" sz="7200"/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5495925" y="1327150"/>
            <a:ext cx="1404938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6" name="Rectangle 46"/>
            <p:cNvSpPr>
              <a:spLocks noChangeArrowheads="1"/>
            </p:cNvSpPr>
            <p:nvPr/>
          </p:nvSpPr>
          <p:spPr bwMode="auto">
            <a:xfrm>
              <a:off x="4227159" y="1833509"/>
              <a:ext cx="979973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!=</a:t>
              </a:r>
              <a:endParaRPr lang="ru-RU" sz="7200"/>
            </a:p>
          </p:txBody>
        </p:sp>
      </p:grpSp>
      <p:grpSp>
        <p:nvGrpSpPr>
          <p:cNvPr id="17" name="Group 47"/>
          <p:cNvGrpSpPr>
            <a:grpSpLocks/>
          </p:cNvGrpSpPr>
          <p:nvPr/>
        </p:nvGrpSpPr>
        <p:grpSpPr bwMode="auto">
          <a:xfrm>
            <a:off x="7027006" y="304800"/>
            <a:ext cx="1405875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9" name="Rectangle 49"/>
            <p:cNvSpPr>
              <a:spLocks noChangeArrowheads="1"/>
            </p:cNvSpPr>
            <p:nvPr/>
          </p:nvSpPr>
          <p:spPr bwMode="auto">
            <a:xfrm>
              <a:off x="4086484" y="1833509"/>
              <a:ext cx="1261323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==</a:t>
              </a:r>
              <a:endParaRPr lang="ru-RU" sz="7200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28600" y="32766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это специальный метод, принимающий параметры и возвращающий значение</a:t>
            </a: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228600" y="4346812"/>
            <a:ext cx="8686800" cy="1995488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 MyType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var1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var2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 = var1 + var2;</a:t>
            </a:r>
          </a:p>
        </p:txBody>
      </p:sp>
      <p:pic>
        <p:nvPicPr>
          <p:cNvPr id="23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2591" y="5656500"/>
            <a:ext cx="5750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2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7630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Visual C# определяет три категории операций, которые могут вызвать перегрузку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8600" y="1524000"/>
            <a:ext cx="8763000" cy="1295400"/>
            <a:chOff x="304800" y="1600200"/>
            <a:chExt cx="8610600" cy="1295400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304800" y="1905000"/>
              <a:ext cx="8610600" cy="9906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операций, необходимо указать один параметр, который должен быть того же типа, что и класс, который определяет оператор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4800" y="1600200"/>
              <a:ext cx="2362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Унарные операции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0" y="16002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!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52800" y="1600200"/>
              <a:ext cx="609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++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386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--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482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578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228600" y="3048000"/>
            <a:ext cx="8763000" cy="1447800"/>
            <a:chOff x="304800" y="2971800"/>
            <a:chExt cx="8686132" cy="1447800"/>
          </a:xfrm>
          <a:solidFill>
            <a:schemeClr val="accent2">
              <a:lumMod val="5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304800" y="3276600"/>
              <a:ext cx="8686132" cy="11430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 необходимо указать два параметра, по крайней мере один из которых должен быть того же типа, что и класс, определяющий операцию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4800" y="2971800"/>
              <a:ext cx="2514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Бинарные операции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9718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>
                  <a:solidFill>
                    <a:schemeClr val="tx1"/>
                  </a:solidFill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52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/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386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6482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2578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%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189826" y="4648200"/>
            <a:ext cx="8763000" cy="1676400"/>
            <a:chOff x="228600" y="4724400"/>
            <a:chExt cx="8763000" cy="1676400"/>
          </a:xfrm>
          <a:solidFill>
            <a:schemeClr val="accent2">
              <a:lumMod val="50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228600" y="5105400"/>
              <a:ext cx="8763000" cy="12954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Эти операции можно использовать для преобразования данных одного типа в другой. При перегрузке этих операций, необходимо указать один параметр, содержащий данные, которые нужно конвертировать. Эти данные могут быть любого допустимого типа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4800" y="4724400"/>
              <a:ext cx="3276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Операции преобразования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0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47836834"/>
              </p:ext>
            </p:extLst>
          </p:nvPr>
        </p:nvGraphicFramePr>
        <p:xfrm>
          <a:off x="266700" y="578825"/>
          <a:ext cx="8610600" cy="566928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667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Возможность перегрузки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+, -, !, ~, ++, --,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false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Унарные операции,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+, -, *, /, %, &amp;, |, ^, &lt;&lt;, &gt;&gt;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Бинарные операции,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==, !=, &lt;, &gt;, &lt;=, &gt;=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Операции сравнения,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&amp;&amp;, ||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Условные логические операции не могут быть перегружены, но они оцениваются с помощью &amp; и |,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[ ]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Операция индексирования массива не может быть перегружена, но можно определить индексаторы, которые могут быть перегружены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Операция приведения не может быть перегружена, но можно определить новые операции преобразования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>
                          <a:latin typeface="Calibri" panose="020F0502020204030204" pitchFamily="34" charset="0"/>
                        </a:rPr>
                        <a:t>+=, -=, *=, /=, %=, &amp;=, |=, ^=, &lt;&lt;=, &gt;&gt;=</a:t>
                      </a:r>
                      <a:endParaRPr lang="ru-RU" b="1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Операции присваивания не могут быть перегружены, но +=, например, оценивается с помощью операции «+», которая может быть перегружена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=, ., ?:, -&gt;,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new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sizeof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typeof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Эти операции не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8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09916" y="762000"/>
            <a:ext cx="8529283" cy="5562600"/>
            <a:chOff x="309916" y="762000"/>
            <a:chExt cx="8529283" cy="5562600"/>
          </a:xfrm>
        </p:grpSpPr>
        <p:sp>
          <p:nvSpPr>
            <p:cNvPr id="4" name="Oval 3"/>
            <p:cNvSpPr/>
            <p:nvPr/>
          </p:nvSpPr>
          <p:spPr bwMode="auto">
            <a:xfrm>
              <a:off x="3131945" y="762000"/>
              <a:ext cx="1895803" cy="78446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944479" y="1689100"/>
              <a:ext cx="2260381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Static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881917" y="1760415"/>
              <a:ext cx="2114550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77776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 smtClean="0">
                  <a:solidFill>
                    <a:schemeClr val="bg1"/>
                  </a:solidFill>
                  <a:latin typeface="Consolas"/>
                  <a:cs typeface="Consolas"/>
                </a:rPr>
                <a:t>Nonvirtual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486058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Virtual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5" idx="0"/>
            </p:cNvCxnSpPr>
            <p:nvPr/>
          </p:nvCxnSpPr>
          <p:spPr>
            <a:xfrm flipH="1">
              <a:off x="2074670" y="1431586"/>
              <a:ext cx="1334909" cy="25751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6" idx="0"/>
            </p:cNvCxnSpPr>
            <p:nvPr/>
          </p:nvCxnSpPr>
          <p:spPr>
            <a:xfrm>
              <a:off x="4750114" y="1431586"/>
              <a:ext cx="1189078" cy="328829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7" idx="0"/>
            </p:cNvCxnSpPr>
            <p:nvPr/>
          </p:nvCxnSpPr>
          <p:spPr>
            <a:xfrm flipH="1">
              <a:off x="4335051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309916" y="3400669"/>
              <a:ext cx="8529283" cy="29239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en-US" sz="1500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	    </a:t>
              </a: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6" name="Straight Arrow Connector 15"/>
            <p:cNvCxnSpPr>
              <a:stCxn id="6" idx="5"/>
              <a:endCxn id="8" idx="0"/>
            </p:cNvCxnSpPr>
            <p:nvPr/>
          </p:nvCxnSpPr>
          <p:spPr>
            <a:xfrm>
              <a:off x="6686798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4"/>
              <a:endCxn id="39" idx="0"/>
            </p:cNvCxnSpPr>
            <p:nvPr/>
          </p:nvCxnSpPr>
          <p:spPr>
            <a:xfrm flipH="1">
              <a:off x="1618947" y="2259623"/>
              <a:ext cx="455723" cy="1426308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  <a:endCxn id="93" idx="0"/>
            </p:cNvCxnSpPr>
            <p:nvPr/>
          </p:nvCxnSpPr>
          <p:spPr>
            <a:xfrm>
              <a:off x="4335051" y="3115407"/>
              <a:ext cx="1203105" cy="57052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  <a:endCxn id="98" idx="0"/>
            </p:cNvCxnSpPr>
            <p:nvPr/>
          </p:nvCxnSpPr>
          <p:spPr>
            <a:xfrm>
              <a:off x="7543333" y="3115408"/>
              <a:ext cx="182289" cy="106973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725733" y="5896708"/>
              <a:ext cx="19832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Special Methods  </a:t>
              </a:r>
            </a:p>
          </p:txBody>
        </p:sp>
        <p:cxnSp>
          <p:nvCxnSpPr>
            <p:cNvPr id="36" name="Straight Arrow Connector 35"/>
            <p:cNvCxnSpPr>
              <a:stCxn id="5" idx="4"/>
              <a:endCxn id="37" idx="0"/>
            </p:cNvCxnSpPr>
            <p:nvPr/>
          </p:nvCxnSpPr>
          <p:spPr>
            <a:xfrm flipH="1">
              <a:off x="1418430" y="2259623"/>
              <a:ext cx="656240" cy="256735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434071" y="4826977"/>
              <a:ext cx="1968719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Extension </a:t>
              </a:r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506985" y="3685931"/>
              <a:ext cx="2223923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Class</a:t>
              </a:r>
            </a:p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  <p:cxnSp>
          <p:nvCxnSpPr>
            <p:cNvPr id="43" name="Straight Arrow Connector 42"/>
            <p:cNvCxnSpPr>
              <a:stCxn id="5" idx="4"/>
              <a:endCxn id="74" idx="0"/>
            </p:cNvCxnSpPr>
            <p:nvPr/>
          </p:nvCxnSpPr>
          <p:spPr>
            <a:xfrm>
              <a:off x="2074670" y="2259623"/>
              <a:ext cx="1458310" cy="1925515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7" idx="4"/>
              <a:endCxn id="96" idx="0"/>
            </p:cNvCxnSpPr>
            <p:nvPr/>
          </p:nvCxnSpPr>
          <p:spPr>
            <a:xfrm flipH="1">
              <a:off x="3532980" y="3115408"/>
              <a:ext cx="80207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8" idx="4"/>
              <a:endCxn id="96" idx="0"/>
            </p:cNvCxnSpPr>
            <p:nvPr/>
          </p:nvCxnSpPr>
          <p:spPr>
            <a:xfrm flipH="1">
              <a:off x="3532980" y="3115408"/>
              <a:ext cx="4010353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 bwMode="auto">
            <a:xfrm>
              <a:off x="6631889" y="5397500"/>
              <a:ext cx="1895803" cy="64183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Events</a:t>
              </a:r>
            </a:p>
          </p:txBody>
        </p:sp>
        <p:cxnSp>
          <p:nvCxnSpPr>
            <p:cNvPr id="91" name="Straight Arrow Connector 90"/>
            <p:cNvCxnSpPr>
              <a:stCxn id="8" idx="4"/>
              <a:endCxn id="90" idx="0"/>
            </p:cNvCxnSpPr>
            <p:nvPr/>
          </p:nvCxnSpPr>
          <p:spPr>
            <a:xfrm>
              <a:off x="7543333" y="3115408"/>
              <a:ext cx="36458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 bwMode="auto">
            <a:xfrm>
              <a:off x="2548621" y="5397500"/>
              <a:ext cx="1968719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Properties</a:t>
              </a: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6777721" y="4185138"/>
              <a:ext cx="1895803" cy="6418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 smtClean="0">
                  <a:solidFill>
                    <a:schemeClr val="bg1"/>
                  </a:solidFill>
                  <a:latin typeface="Consolas"/>
                  <a:cs typeface="Consolas"/>
                </a:rPr>
                <a:t>Finalizers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99" name="Straight Arrow Connector 98"/>
            <p:cNvCxnSpPr>
              <a:stCxn id="7" idx="4"/>
              <a:endCxn id="90" idx="0"/>
            </p:cNvCxnSpPr>
            <p:nvPr/>
          </p:nvCxnSpPr>
          <p:spPr>
            <a:xfrm>
              <a:off x="4335051" y="3115408"/>
              <a:ext cx="324474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4590255" y="4969608"/>
              <a:ext cx="2041634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Indexers</a:t>
              </a:r>
            </a:p>
          </p:txBody>
        </p:sp>
        <p:cxnSp>
          <p:nvCxnSpPr>
            <p:cNvPr id="72" name="Straight Arrow Connector 71"/>
            <p:cNvCxnSpPr>
              <a:stCxn id="5" idx="4"/>
              <a:endCxn id="96" idx="0"/>
            </p:cNvCxnSpPr>
            <p:nvPr/>
          </p:nvCxnSpPr>
          <p:spPr>
            <a:xfrm>
              <a:off x="2074670" y="2259623"/>
              <a:ext cx="1458310" cy="3137877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 bwMode="auto">
            <a:xfrm>
              <a:off x="2548621" y="4185138"/>
              <a:ext cx="1968718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Overloaded </a:t>
              </a:r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operators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86" name="Straight Arrow Connector 85"/>
            <p:cNvCxnSpPr>
              <a:stCxn id="8" idx="4"/>
              <a:endCxn id="57" idx="0"/>
            </p:cNvCxnSpPr>
            <p:nvPr/>
          </p:nvCxnSpPr>
          <p:spPr>
            <a:xfrm flipH="1">
              <a:off x="5611072" y="3115408"/>
              <a:ext cx="1932261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" idx="4"/>
              <a:endCxn id="57" idx="0"/>
            </p:cNvCxnSpPr>
            <p:nvPr/>
          </p:nvCxnSpPr>
          <p:spPr>
            <a:xfrm>
              <a:off x="4335051" y="3115408"/>
              <a:ext cx="1276022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 bwMode="auto">
            <a:xfrm>
              <a:off x="4444423" y="3685931"/>
              <a:ext cx="2187465" cy="78446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</p:grp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2214133"/>
            <a:ext cx="86868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 +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8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Рекомендуемый модификатор доступа public</a:t>
            </a:r>
          </a:p>
        </p:txBody>
      </p:sp>
      <p:pic>
        <p:nvPicPr>
          <p:cNvPr id="44" name="Picture 43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939420">
            <a:off x="408542" y="1996527"/>
            <a:ext cx="1108062" cy="28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ounded Rectangle 44"/>
          <p:cNvSpPr/>
          <p:nvPr/>
        </p:nvSpPr>
        <p:spPr>
          <a:xfrm>
            <a:off x="2514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должен быть static</a:t>
            </a:r>
          </a:p>
        </p:txBody>
      </p:sp>
      <p:pic>
        <p:nvPicPr>
          <p:cNvPr id="46" name="Picture 4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561812" flipV="1">
            <a:off x="1333842" y="1944008"/>
            <a:ext cx="1373464" cy="33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Rounded Rectangle 46"/>
          <p:cNvSpPr/>
          <p:nvPr/>
        </p:nvSpPr>
        <p:spPr>
          <a:xfrm>
            <a:off x="4800600" y="762000"/>
            <a:ext cx="41910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Именем метода является ключевое слово operator вместе с символом перегружаемой операции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28600" y="51816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Запрещается использовать модификаторы virtual, abstract, override или sealed</a:t>
            </a:r>
          </a:p>
        </p:txBody>
      </p:sp>
      <p:pic>
        <p:nvPicPr>
          <p:cNvPr id="49" name="Picture 4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08055">
            <a:off x="2900535" y="1842168"/>
            <a:ext cx="2104089" cy="32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Rounded Rectangle 51"/>
          <p:cNvSpPr/>
          <p:nvPr/>
        </p:nvSpPr>
        <p:spPr>
          <a:xfrm>
            <a:off x="228600" y="4038600"/>
            <a:ext cx="32004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возвращаемого значения</a:t>
            </a:r>
          </a:p>
        </p:txBody>
      </p:sp>
      <p:pic>
        <p:nvPicPr>
          <p:cNvPr id="53" name="Picture 5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137830">
            <a:off x="39190" y="3399698"/>
            <a:ext cx="2157279" cy="27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Rounded Rectangle 54"/>
          <p:cNvSpPr/>
          <p:nvPr/>
        </p:nvSpPr>
        <p:spPr>
          <a:xfrm>
            <a:off x="4724400" y="4038600"/>
            <a:ext cx="42672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Операнды перегружаемой операции</a:t>
            </a:r>
          </a:p>
        </p:txBody>
      </p:sp>
      <p:pic>
        <p:nvPicPr>
          <p:cNvPr id="56" name="Picture 5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139015">
            <a:off x="4283361" y="3486616"/>
            <a:ext cx="1728875" cy="21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5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276080">
            <a:off x="5323597" y="3429997"/>
            <a:ext cx="1743275" cy="22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7848600" y="5638800"/>
            <a:ext cx="1081151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63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51854" y="652184"/>
            <a:ext cx="3398921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5105400" y="670412"/>
            <a:ext cx="3852407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Hour.operator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a,b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pseudocode</a:t>
            </a: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97376" y="1866900"/>
            <a:ext cx="1708024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Visual C# компилятор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800" y="2819400"/>
            <a:ext cx="86106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перегрузке операции по крайней мере один из параметров должен быть всегда содержащего операцию типа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800" y="3810000"/>
            <a:ext cx="86106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Перегрузить операцию в классе можно столько раз, сколько необходимо до тех пор, пока компилятор Visual C# сможет различить каждую перегрузку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58618" y="4800600"/>
            <a:ext cx="3392157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int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a + b;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9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249511">
            <a:off x="1769224" y="1651708"/>
            <a:ext cx="1568085" cy="67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841016" flipV="1">
            <a:off x="5052788" y="1887340"/>
            <a:ext cx="1123442" cy="28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10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800" y="685800"/>
            <a:ext cx="8610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Любой класс или структура могут перегрузить операции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true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false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304800" y="1524000"/>
            <a:ext cx="8610600" cy="4419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Point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X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Y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&gt; 0)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&amp;&amp;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&gt;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||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83942" y="1676399"/>
            <a:ext cx="3505200" cy="6460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перегружаются парой</a:t>
            </a:r>
          </a:p>
        </p:txBody>
      </p:sp>
      <p:pic>
        <p:nvPicPr>
          <p:cNvPr id="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0272">
            <a:off x="4631350" y="3063052"/>
            <a:ext cx="2017298" cy="30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owchart: Document 8"/>
          <p:cNvSpPr/>
          <p:nvPr/>
        </p:nvSpPr>
        <p:spPr>
          <a:xfrm>
            <a:off x="2515798" y="4572000"/>
            <a:ext cx="6399601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p1 = new Point { X = 10, Y = 20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p2 = new Point();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(p2)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is positive");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non-positive data");</a:t>
            </a:r>
          </a:p>
        </p:txBody>
      </p:sp>
      <p:pic>
        <p:nvPicPr>
          <p:cNvPr id="1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93324">
            <a:off x="4288131" y="2128314"/>
            <a:ext cx="1718876" cy="26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154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ограничения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3400" y="76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приоритет или ассоциативность операции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152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множественность операции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2286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придумать новые символы операции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3048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смысл операций по отношению ко встроенным типам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3810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Операции  сравнения необходимо реализовать в парах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3400" y="457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перегрузить все операции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" y="533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в классе определяются операции «==» и «!=»,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необходмо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переопределить методы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GetHashCode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Equals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228600" y="85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1</a:t>
            </a: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228600" y="1615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2</a:t>
            </a: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228600" y="2377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3</a:t>
            </a: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228600" y="3139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4</a:t>
            </a: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228600" y="3901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5</a:t>
            </a: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228600" y="466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6</a:t>
            </a:r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28600" y="5410199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707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750" y="762000"/>
            <a:ext cx="8318500" cy="5486400"/>
          </a:xfrm>
          <a:prstGeom prst="rect">
            <a:avLst/>
          </a:prstGeom>
          <a:noFill/>
          <a:ln w="15875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183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42339"/>
              </p:ext>
            </p:extLst>
          </p:nvPr>
        </p:nvGraphicFramePr>
        <p:xfrm>
          <a:off x="228600" y="1397000"/>
          <a:ext cx="8686800" cy="338836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895600">
                  <a:extLst>
                    <a:ext uri="{9D8B030D-6E8A-4147-A177-3AD203B41FA5}">
                      <a16:colId xmlns="" xmlns:a16="http://schemas.microsoft.com/office/drawing/2014/main" val="2685607448"/>
                    </a:ext>
                  </a:extLst>
                </a:gridCol>
                <a:gridCol w="2895600">
                  <a:extLst>
                    <a:ext uri="{9D8B030D-6E8A-4147-A177-3AD203B41FA5}">
                      <a16:colId xmlns="" xmlns:a16="http://schemas.microsoft.com/office/drawing/2014/main" val="1660199312"/>
                    </a:ext>
                  </a:extLst>
                </a:gridCol>
                <a:gridCol w="2895600">
                  <a:extLst>
                    <a:ext uri="{9D8B030D-6E8A-4147-A177-3AD203B41FA5}">
                      <a16:colId xmlns="" xmlns:a16="http://schemas.microsoft.com/office/drawing/2014/main" val="1458713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C#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Operator Symbol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Spescial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Suggested CLR-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Complant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761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op_Addition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Add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751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op_Substruction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Substruct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0569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op_Multiply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Multiply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0676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op_Division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Devide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op_Equality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Equals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4358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!=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op_Inequality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Compare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766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07555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1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838200"/>
            <a:ext cx="3505200" cy="64826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следует изменять операнды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676400"/>
            <a:ext cx="8763000" cy="480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Salary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decimal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decimal Amount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get { return this.amount;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Salary(decimal amt)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this.amount = amt;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Salary operator +(Salary salary, decimal number)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salary.amount += number;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return salary;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593040" y="1752600"/>
            <a:ext cx="4191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>
                <a:latin typeface="Consolas" pitchFamily="49" charset="0"/>
                <a:cs typeface="Consolas" pitchFamily="49" charset="0"/>
              </a:rPr>
              <a:t>Salary salary = new Salary (99);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Salary newSalary = salary + 10;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Console.WriteLine("{0} {1}", salary.Amount, newSalary.Amount);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10200" y="3663287"/>
            <a:ext cx="2895600" cy="609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>
                <a:latin typeface="Consolas" pitchFamily="49" charset="0"/>
                <a:cs typeface="Consolas" pitchFamily="49" charset="0"/>
              </a:rPr>
              <a:t>salary.Amount = </a:t>
            </a:r>
            <a:endParaRPr lang="ru-RU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3865764" y="5105400"/>
            <a:ext cx="4953000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>
                <a:latin typeface="Consolas" pitchFamily="49" charset="0"/>
                <a:cs typeface="Consolas" pitchFamily="49" charset="0"/>
              </a:rPr>
              <a:t>return new Salary(salary.Amount + number);</a:t>
            </a:r>
          </a:p>
        </p:txBody>
      </p:sp>
      <p:pic>
        <p:nvPicPr>
          <p:cNvPr id="12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15200" y="3618043"/>
            <a:ext cx="54133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E:\Projects\ContentDev\MSL PNG Library\Validate_X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81400" y="914400"/>
            <a:ext cx="509588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7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17526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salary + 99  =  99 + salary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604448"/>
            <a:ext cx="8686800" cy="3352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salary.Amount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Call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the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first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–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duplication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8601" y="9144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симметричные операции</a:t>
            </a:r>
          </a:p>
        </p:txBody>
      </p:sp>
      <p:pic>
        <p:nvPicPr>
          <p:cNvPr id="8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206569" y="930861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828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495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только имеющие смысл операции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28600" y="1676400"/>
            <a:ext cx="8686800" cy="2971800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BankAccount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+(BankAccount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 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-(BankAccount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	WithdrawMoney(double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lvl="1"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DepositMoney 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</p:txBody>
      </p:sp>
      <p:pic>
        <p:nvPicPr>
          <p:cNvPr id="10" name="Picture 9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968570" y="854660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835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931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преобразование: происходит без потери точности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78575"/>
            <a:ext cx="5943600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implicit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int (Hour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from.value;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3886200"/>
            <a:ext cx="7162800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MyOtherMethod(int parameter) { ...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Hour lunch = new Hour (12);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lunch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24200" y="1447800"/>
            <a:ext cx="579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расширяющее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81700" y="5047964"/>
            <a:ext cx="29337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540008" flipV="1">
            <a:off x="4396280" y="5275007"/>
            <a:ext cx="1624727" cy="27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51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447800"/>
            <a:ext cx="4495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Экземплярные методы (instance methods)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048000"/>
            <a:ext cx="3886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(static methods)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762000"/>
            <a:ext cx="4495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C# поддерживает два типа методов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600" y="3886200"/>
            <a:ext cx="19812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объекта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86200" y="5486400"/>
            <a:ext cx="198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типа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86400" y="14478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05600" y="54864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Flowchart: Document 9"/>
          <p:cNvSpPr/>
          <p:nvPr/>
        </p:nvSpPr>
        <p:spPr>
          <a:xfrm>
            <a:off x="228600" y="2286000"/>
            <a:ext cx="4648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count = 99;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count.ToString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948371">
            <a:off x="1248682" y="3473449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96288">
            <a:off x="3872084" y="2232067"/>
            <a:ext cx="1828799" cy="27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ocument 12"/>
          <p:cNvSpPr/>
          <p:nvPr/>
        </p:nvSpPr>
        <p:spPr>
          <a:xfrm>
            <a:off x="4648200" y="3886200"/>
            <a:ext cx="4267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"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99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";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count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Convert.ToInt32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(strCount);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067615">
            <a:off x="4813560" y="5012358"/>
            <a:ext cx="1188481" cy="27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15114">
            <a:off x="6589757" y="4941184"/>
            <a:ext cx="1778429" cy="21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преобразование: существует риск потери данных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47800"/>
            <a:ext cx="8686800" cy="3886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struct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05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050" dirty="0">
                <a:latin typeface="Consolas" pitchFamily="49" charset="0"/>
                <a:cs typeface="Consolas" pitchFamily="49" charset="0"/>
              </a:rPr>
              <a:t>  </a:t>
            </a:r>
            <a:r>
              <a:rPr lang="ru-RU" sz="105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80364" y="4343400"/>
            <a:ext cx="7895026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MyOtherMethod(Hour parameter)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int lunch = 12;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(Hour)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lunch); 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8500" y="1524000"/>
            <a:ext cx="56769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сужающее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41408" y="4191000"/>
            <a:ext cx="2873992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78549" flipV="1">
            <a:off x="5559444" y="5213012"/>
            <a:ext cx="2295663" cy="22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29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1676400"/>
            <a:ext cx="8763000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Hour operator +(Hour lhs, Hour rhs)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Hour(lhs.value + rhs.value);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преобразования предоставляют альтернативный способ решения проблемы обеспечения симметрических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6503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46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938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6" name="Полилиния 5"/>
          <p:cNvSpPr/>
          <p:nvPr/>
        </p:nvSpPr>
        <p:spPr>
          <a:xfrm>
            <a:off x="228600" y="1159580"/>
            <a:ext cx="3013798" cy="661063"/>
          </a:xfrm>
          <a:custGeom>
            <a:avLst/>
            <a:gdLst>
              <a:gd name="connsiteX0" fmla="*/ 0 w 3013798"/>
              <a:gd name="connsiteY0" fmla="*/ 133095 h 798556"/>
              <a:gd name="connsiteX1" fmla="*/ 133095 w 3013798"/>
              <a:gd name="connsiteY1" fmla="*/ 0 h 798556"/>
              <a:gd name="connsiteX2" fmla="*/ 2880703 w 3013798"/>
              <a:gd name="connsiteY2" fmla="*/ 0 h 798556"/>
              <a:gd name="connsiteX3" fmla="*/ 3013798 w 3013798"/>
              <a:gd name="connsiteY3" fmla="*/ 133095 h 798556"/>
              <a:gd name="connsiteX4" fmla="*/ 3013798 w 3013798"/>
              <a:gd name="connsiteY4" fmla="*/ 665461 h 798556"/>
              <a:gd name="connsiteX5" fmla="*/ 2880703 w 3013798"/>
              <a:gd name="connsiteY5" fmla="*/ 798556 h 798556"/>
              <a:gd name="connsiteX6" fmla="*/ 133095 w 3013798"/>
              <a:gd name="connsiteY6" fmla="*/ 798556 h 798556"/>
              <a:gd name="connsiteX7" fmla="*/ 0 w 3013798"/>
              <a:gd name="connsiteY7" fmla="*/ 665461 h 798556"/>
              <a:gd name="connsiteX8" fmla="*/ 0 w 3013798"/>
              <a:gd name="connsiteY8" fmla="*/ 133095 h 7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3798" h="798556">
                <a:moveTo>
                  <a:pt x="0" y="133095"/>
                </a:moveTo>
                <a:cubicBezTo>
                  <a:pt x="0" y="59589"/>
                  <a:pt x="59589" y="0"/>
                  <a:pt x="133095" y="0"/>
                </a:cubicBezTo>
                <a:lnTo>
                  <a:pt x="2880703" y="0"/>
                </a:lnTo>
                <a:cubicBezTo>
                  <a:pt x="2954209" y="0"/>
                  <a:pt x="3013798" y="59589"/>
                  <a:pt x="3013798" y="133095"/>
                </a:cubicBezTo>
                <a:lnTo>
                  <a:pt x="3013798" y="665461"/>
                </a:lnTo>
                <a:cubicBezTo>
                  <a:pt x="3013798" y="738967"/>
                  <a:pt x="2954209" y="798556"/>
                  <a:pt x="2880703" y="798556"/>
                </a:cubicBezTo>
                <a:lnTo>
                  <a:pt x="133095" y="798556"/>
                </a:lnTo>
                <a:cubicBezTo>
                  <a:pt x="59589" y="798556"/>
                  <a:pt x="0" y="738967"/>
                  <a:pt x="0" y="665461"/>
                </a:cubicBezTo>
                <a:lnTo>
                  <a:pt x="0" y="13309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7562" tIns="107562" rIns="107562" bIns="10756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Именование методов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228600" y="1932046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при именовании глаголы или словосочетания помогает другим разработчикам понять назначениие кода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2998169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соглашения именования методов «Pascal </a:t>
            </a:r>
            <a:r>
              <a:rPr lang="ru-RU" sz="1800" i="0" kern="1200" noProof="0" dirty="0" err="1">
                <a:solidFill>
                  <a:schemeClr val="bg1"/>
                </a:solidFill>
                <a:latin typeface="Calibri" panose="020F0502020204030204" pitchFamily="34" charset="0"/>
              </a:rPr>
              <a:t>case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» (</a:t>
            </a: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Pascal naming convention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). Не рекомендуется начинать имена методов с символа подчеркивания или строчной буквы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228600" y="4212912"/>
            <a:ext cx="2304694" cy="601482"/>
          </a:xfrm>
          <a:custGeom>
            <a:avLst/>
            <a:gdLst>
              <a:gd name="connsiteX0" fmla="*/ 0 w 2304694"/>
              <a:gd name="connsiteY0" fmla="*/ 121100 h 726583"/>
              <a:gd name="connsiteX1" fmla="*/ 121100 w 2304694"/>
              <a:gd name="connsiteY1" fmla="*/ 0 h 726583"/>
              <a:gd name="connsiteX2" fmla="*/ 2183594 w 2304694"/>
              <a:gd name="connsiteY2" fmla="*/ 0 h 726583"/>
              <a:gd name="connsiteX3" fmla="*/ 2304694 w 2304694"/>
              <a:gd name="connsiteY3" fmla="*/ 121100 h 726583"/>
              <a:gd name="connsiteX4" fmla="*/ 2304694 w 2304694"/>
              <a:gd name="connsiteY4" fmla="*/ 605483 h 726583"/>
              <a:gd name="connsiteX5" fmla="*/ 2183594 w 2304694"/>
              <a:gd name="connsiteY5" fmla="*/ 726583 h 726583"/>
              <a:gd name="connsiteX6" fmla="*/ 121100 w 2304694"/>
              <a:gd name="connsiteY6" fmla="*/ 726583 h 726583"/>
              <a:gd name="connsiteX7" fmla="*/ 0 w 2304694"/>
              <a:gd name="connsiteY7" fmla="*/ 605483 h 726583"/>
              <a:gd name="connsiteX8" fmla="*/ 0 w 2304694"/>
              <a:gd name="connsiteY8" fmla="*/ 121100 h 7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4694" h="726583">
                <a:moveTo>
                  <a:pt x="0" y="121100"/>
                </a:moveTo>
                <a:cubicBezTo>
                  <a:pt x="0" y="54218"/>
                  <a:pt x="54218" y="0"/>
                  <a:pt x="121100" y="0"/>
                </a:cubicBezTo>
                <a:lnTo>
                  <a:pt x="2183594" y="0"/>
                </a:lnTo>
                <a:cubicBezTo>
                  <a:pt x="2250476" y="0"/>
                  <a:pt x="2304694" y="54218"/>
                  <a:pt x="2304694" y="121100"/>
                </a:cubicBezTo>
                <a:lnTo>
                  <a:pt x="2304694" y="605483"/>
                </a:lnTo>
                <a:cubicBezTo>
                  <a:pt x="2304694" y="672365"/>
                  <a:pt x="2250476" y="726583"/>
                  <a:pt x="2183594" y="726583"/>
                </a:cubicBezTo>
                <a:lnTo>
                  <a:pt x="121100" y="726583"/>
                </a:lnTo>
                <a:cubicBezTo>
                  <a:pt x="54218" y="726583"/>
                  <a:pt x="0" y="672365"/>
                  <a:pt x="0" y="605483"/>
                </a:cubicBezTo>
                <a:lnTo>
                  <a:pt x="0" y="12110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4049" tIns="104049" rIns="104049" bIns="104049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Тело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28600" y="4944843"/>
            <a:ext cx="8686800" cy="922557"/>
          </a:xfrm>
          <a:custGeom>
            <a:avLst/>
            <a:gdLst>
              <a:gd name="connsiteX0" fmla="*/ 0 w 8686800"/>
              <a:gd name="connsiteY0" fmla="*/ 153763 h 922557"/>
              <a:gd name="connsiteX1" fmla="*/ 153763 w 8686800"/>
              <a:gd name="connsiteY1" fmla="*/ 0 h 922557"/>
              <a:gd name="connsiteX2" fmla="*/ 8533037 w 8686800"/>
              <a:gd name="connsiteY2" fmla="*/ 0 h 922557"/>
              <a:gd name="connsiteX3" fmla="*/ 8686800 w 8686800"/>
              <a:gd name="connsiteY3" fmla="*/ 153763 h 922557"/>
              <a:gd name="connsiteX4" fmla="*/ 8686800 w 8686800"/>
              <a:gd name="connsiteY4" fmla="*/ 768794 h 922557"/>
              <a:gd name="connsiteX5" fmla="*/ 8533037 w 8686800"/>
              <a:gd name="connsiteY5" fmla="*/ 922557 h 922557"/>
              <a:gd name="connsiteX6" fmla="*/ 153763 w 8686800"/>
              <a:gd name="connsiteY6" fmla="*/ 922557 h 922557"/>
              <a:gd name="connsiteX7" fmla="*/ 0 w 8686800"/>
              <a:gd name="connsiteY7" fmla="*/ 768794 h 922557"/>
              <a:gd name="connsiteX8" fmla="*/ 0 w 8686800"/>
              <a:gd name="connsiteY8" fmla="*/ 153763 h 92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22557">
                <a:moveTo>
                  <a:pt x="0" y="153763"/>
                </a:moveTo>
                <a:cubicBezTo>
                  <a:pt x="0" y="68842"/>
                  <a:pt x="68842" y="0"/>
                  <a:pt x="153763" y="0"/>
                </a:cubicBezTo>
                <a:lnTo>
                  <a:pt x="8533037" y="0"/>
                </a:lnTo>
                <a:cubicBezTo>
                  <a:pt x="8617958" y="0"/>
                  <a:pt x="8686800" y="68842"/>
                  <a:pt x="8686800" y="153763"/>
                </a:cubicBezTo>
                <a:lnTo>
                  <a:pt x="8686800" y="768794"/>
                </a:lnTo>
                <a:cubicBezTo>
                  <a:pt x="8686800" y="853715"/>
                  <a:pt x="8617958" y="922557"/>
                  <a:pt x="8533037" y="922557"/>
                </a:cubicBezTo>
                <a:lnTo>
                  <a:pt x="153763" y="922557"/>
                </a:lnTo>
                <a:cubicBezTo>
                  <a:pt x="68842" y="922557"/>
                  <a:pt x="0" y="853715"/>
                  <a:pt x="0" y="768794"/>
                </a:cubicBezTo>
                <a:lnTo>
                  <a:pt x="0" y="15376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3616" tIns="113616" rIns="113616" bIns="11361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Блок кода C#, который реализуется с использованием любой из имеющихся в C# программных конструкций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7" name="Полилиния 6"/>
          <p:cNvSpPr/>
          <p:nvPr/>
        </p:nvSpPr>
        <p:spPr>
          <a:xfrm>
            <a:off x="245659" y="761179"/>
            <a:ext cx="8635204" cy="497276"/>
          </a:xfrm>
          <a:custGeom>
            <a:avLst/>
            <a:gdLst>
              <a:gd name="connsiteX0" fmla="*/ 0 w 4254968"/>
              <a:gd name="connsiteY0" fmla="*/ 82881 h 497276"/>
              <a:gd name="connsiteX1" fmla="*/ 82881 w 4254968"/>
              <a:gd name="connsiteY1" fmla="*/ 0 h 497276"/>
              <a:gd name="connsiteX2" fmla="*/ 4172087 w 4254968"/>
              <a:gd name="connsiteY2" fmla="*/ 0 h 497276"/>
              <a:gd name="connsiteX3" fmla="*/ 4254968 w 4254968"/>
              <a:gd name="connsiteY3" fmla="*/ 82881 h 497276"/>
              <a:gd name="connsiteX4" fmla="*/ 4254968 w 4254968"/>
              <a:gd name="connsiteY4" fmla="*/ 414395 h 497276"/>
              <a:gd name="connsiteX5" fmla="*/ 4172087 w 4254968"/>
              <a:gd name="connsiteY5" fmla="*/ 497276 h 497276"/>
              <a:gd name="connsiteX6" fmla="*/ 82881 w 4254968"/>
              <a:gd name="connsiteY6" fmla="*/ 497276 h 497276"/>
              <a:gd name="connsiteX7" fmla="*/ 0 w 4254968"/>
              <a:gd name="connsiteY7" fmla="*/ 414395 h 497276"/>
              <a:gd name="connsiteX8" fmla="*/ 0 w 4254968"/>
              <a:gd name="connsiteY8" fmla="*/ 82881 h 4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968" h="497276">
                <a:moveTo>
                  <a:pt x="0" y="82881"/>
                </a:moveTo>
                <a:cubicBezTo>
                  <a:pt x="0" y="37107"/>
                  <a:pt x="37107" y="0"/>
                  <a:pt x="82881" y="0"/>
                </a:cubicBezTo>
                <a:lnTo>
                  <a:pt x="4172087" y="0"/>
                </a:lnTo>
                <a:cubicBezTo>
                  <a:pt x="4217861" y="0"/>
                  <a:pt x="4254968" y="37107"/>
                  <a:pt x="4254968" y="82881"/>
                </a:cubicBezTo>
                <a:lnTo>
                  <a:pt x="4254968" y="414395"/>
                </a:lnTo>
                <a:cubicBezTo>
                  <a:pt x="4254968" y="460169"/>
                  <a:pt x="4217861" y="497276"/>
                  <a:pt x="4172087" y="497276"/>
                </a:cubicBezTo>
                <a:lnTo>
                  <a:pt x="82881" y="497276"/>
                </a:lnTo>
                <a:cubicBezTo>
                  <a:pt x="37107" y="497276"/>
                  <a:pt x="0" y="460169"/>
                  <a:pt x="0" y="414395"/>
                </a:cubicBezTo>
                <a:lnTo>
                  <a:pt x="0" y="8288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2855" tIns="92855" rIns="92855" bIns="9285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параметров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245659" y="1361447"/>
            <a:ext cx="8656093" cy="834006"/>
          </a:xfrm>
          <a:custGeom>
            <a:avLst/>
            <a:gdLst>
              <a:gd name="connsiteX0" fmla="*/ 0 w 8686800"/>
              <a:gd name="connsiteY0" fmla="*/ 139004 h 834006"/>
              <a:gd name="connsiteX1" fmla="*/ 139004 w 8686800"/>
              <a:gd name="connsiteY1" fmla="*/ 0 h 834006"/>
              <a:gd name="connsiteX2" fmla="*/ 8547796 w 8686800"/>
              <a:gd name="connsiteY2" fmla="*/ 0 h 834006"/>
              <a:gd name="connsiteX3" fmla="*/ 8686800 w 8686800"/>
              <a:gd name="connsiteY3" fmla="*/ 139004 h 834006"/>
              <a:gd name="connsiteX4" fmla="*/ 8686800 w 8686800"/>
              <a:gd name="connsiteY4" fmla="*/ 695002 h 834006"/>
              <a:gd name="connsiteX5" fmla="*/ 8547796 w 8686800"/>
              <a:gd name="connsiteY5" fmla="*/ 834006 h 834006"/>
              <a:gd name="connsiteX6" fmla="*/ 139004 w 8686800"/>
              <a:gd name="connsiteY6" fmla="*/ 834006 h 834006"/>
              <a:gd name="connsiteX7" fmla="*/ 0 w 8686800"/>
              <a:gd name="connsiteY7" fmla="*/ 695002 h 834006"/>
              <a:gd name="connsiteX8" fmla="*/ 0 w 8686800"/>
              <a:gd name="connsiteY8" fmla="*/ 139004 h 8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834006">
                <a:moveTo>
                  <a:pt x="0" y="139004"/>
                </a:moveTo>
                <a:cubicBezTo>
                  <a:pt x="0" y="62234"/>
                  <a:pt x="62234" y="0"/>
                  <a:pt x="139004" y="0"/>
                </a:cubicBezTo>
                <a:lnTo>
                  <a:pt x="8547796" y="0"/>
                </a:lnTo>
                <a:cubicBezTo>
                  <a:pt x="8624566" y="0"/>
                  <a:pt x="8686800" y="62234"/>
                  <a:pt x="8686800" y="139004"/>
                </a:cubicBezTo>
                <a:lnTo>
                  <a:pt x="8686800" y="695002"/>
                </a:lnTo>
                <a:cubicBezTo>
                  <a:pt x="8686800" y="771772"/>
                  <a:pt x="8624566" y="834006"/>
                  <a:pt x="8547796" y="834006"/>
                </a:cubicBezTo>
                <a:lnTo>
                  <a:pt x="139004" y="834006"/>
                </a:lnTo>
                <a:cubicBezTo>
                  <a:pt x="62234" y="834006"/>
                  <a:pt x="0" y="771772"/>
                  <a:pt x="0" y="695002"/>
                </a:cubicBezTo>
                <a:lnTo>
                  <a:pt x="0" y="1390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9293" tIns="109293" rIns="109293" bIns="10929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Локальные переменные, которые создаются при работе метода и заполняются значениями, указанными при вызове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259307" y="2306317"/>
            <a:ext cx="8656093" cy="748272"/>
          </a:xfrm>
          <a:custGeom>
            <a:avLst/>
            <a:gdLst>
              <a:gd name="connsiteX0" fmla="*/ 0 w 8686800"/>
              <a:gd name="connsiteY0" fmla="*/ 124714 h 748272"/>
              <a:gd name="connsiteX1" fmla="*/ 124714 w 8686800"/>
              <a:gd name="connsiteY1" fmla="*/ 0 h 748272"/>
              <a:gd name="connsiteX2" fmla="*/ 8562086 w 8686800"/>
              <a:gd name="connsiteY2" fmla="*/ 0 h 748272"/>
              <a:gd name="connsiteX3" fmla="*/ 8686800 w 8686800"/>
              <a:gd name="connsiteY3" fmla="*/ 124714 h 748272"/>
              <a:gd name="connsiteX4" fmla="*/ 8686800 w 8686800"/>
              <a:gd name="connsiteY4" fmla="*/ 623558 h 748272"/>
              <a:gd name="connsiteX5" fmla="*/ 8562086 w 8686800"/>
              <a:gd name="connsiteY5" fmla="*/ 748272 h 748272"/>
              <a:gd name="connsiteX6" fmla="*/ 124714 w 8686800"/>
              <a:gd name="connsiteY6" fmla="*/ 748272 h 748272"/>
              <a:gd name="connsiteX7" fmla="*/ 0 w 8686800"/>
              <a:gd name="connsiteY7" fmla="*/ 623558 h 748272"/>
              <a:gd name="connsiteX8" fmla="*/ 0 w 8686800"/>
              <a:gd name="connsiteY8" fmla="*/ 124714 h 7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748272">
                <a:moveTo>
                  <a:pt x="0" y="124714"/>
                </a:moveTo>
                <a:cubicBezTo>
                  <a:pt x="0" y="55836"/>
                  <a:pt x="55836" y="0"/>
                  <a:pt x="124714" y="0"/>
                </a:cubicBezTo>
                <a:lnTo>
                  <a:pt x="8562086" y="0"/>
                </a:lnTo>
                <a:cubicBezTo>
                  <a:pt x="8630964" y="0"/>
                  <a:pt x="8686800" y="55836"/>
                  <a:pt x="8686800" y="124714"/>
                </a:cubicBezTo>
                <a:lnTo>
                  <a:pt x="8686800" y="623558"/>
                </a:lnTo>
                <a:cubicBezTo>
                  <a:pt x="8686800" y="692436"/>
                  <a:pt x="8630964" y="748272"/>
                  <a:pt x="8562086" y="748272"/>
                </a:cubicBezTo>
                <a:lnTo>
                  <a:pt x="124714" y="748272"/>
                </a:lnTo>
                <a:cubicBezTo>
                  <a:pt x="55836" y="748272"/>
                  <a:pt x="0" y="692436"/>
                  <a:pt x="0" y="623558"/>
                </a:cubicBezTo>
                <a:lnTo>
                  <a:pt x="0" y="12471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08" tIns="105108" rIns="105108" bIns="10510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Параметры именуются в соответствии с 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соглашением именования </a:t>
            </a: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«Camel case»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59307" y="3179254"/>
            <a:ext cx="8656093" cy="554545"/>
          </a:xfrm>
          <a:custGeom>
            <a:avLst/>
            <a:gdLst>
              <a:gd name="connsiteX0" fmla="*/ 0 w 8656093"/>
              <a:gd name="connsiteY0" fmla="*/ 88427 h 530554"/>
              <a:gd name="connsiteX1" fmla="*/ 88427 w 8656093"/>
              <a:gd name="connsiteY1" fmla="*/ 0 h 530554"/>
              <a:gd name="connsiteX2" fmla="*/ 8567666 w 8656093"/>
              <a:gd name="connsiteY2" fmla="*/ 0 h 530554"/>
              <a:gd name="connsiteX3" fmla="*/ 8656093 w 8656093"/>
              <a:gd name="connsiteY3" fmla="*/ 88427 h 530554"/>
              <a:gd name="connsiteX4" fmla="*/ 8656093 w 8656093"/>
              <a:gd name="connsiteY4" fmla="*/ 442127 h 530554"/>
              <a:gd name="connsiteX5" fmla="*/ 8567666 w 8656093"/>
              <a:gd name="connsiteY5" fmla="*/ 530554 h 530554"/>
              <a:gd name="connsiteX6" fmla="*/ 88427 w 8656093"/>
              <a:gd name="connsiteY6" fmla="*/ 530554 h 530554"/>
              <a:gd name="connsiteX7" fmla="*/ 0 w 8656093"/>
              <a:gd name="connsiteY7" fmla="*/ 442127 h 530554"/>
              <a:gd name="connsiteX8" fmla="*/ 0 w 8656093"/>
              <a:gd name="connsiteY8" fmla="*/ 88427 h 53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530554">
                <a:moveTo>
                  <a:pt x="0" y="88427"/>
                </a:moveTo>
                <a:cubicBezTo>
                  <a:pt x="0" y="39590"/>
                  <a:pt x="39590" y="0"/>
                  <a:pt x="88427" y="0"/>
                </a:cubicBezTo>
                <a:lnTo>
                  <a:pt x="8567666" y="0"/>
                </a:lnTo>
                <a:cubicBezTo>
                  <a:pt x="8616503" y="0"/>
                  <a:pt x="8656093" y="39590"/>
                  <a:pt x="8656093" y="88427"/>
                </a:cubicBezTo>
                <a:lnTo>
                  <a:pt x="8656093" y="442127"/>
                </a:lnTo>
                <a:cubicBezTo>
                  <a:pt x="8656093" y="490964"/>
                  <a:pt x="8616503" y="530554"/>
                  <a:pt x="8567666" y="530554"/>
                </a:cubicBezTo>
                <a:lnTo>
                  <a:pt x="88427" y="530554"/>
                </a:lnTo>
                <a:cubicBezTo>
                  <a:pt x="39590" y="530554"/>
                  <a:pt x="0" y="490964"/>
                  <a:pt x="0" y="442127"/>
                </a:cubicBezTo>
                <a:lnTo>
                  <a:pt x="0" y="8842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480" tIns="94480" rIns="94480" bIns="944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типа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259307" y="3858464"/>
            <a:ext cx="8656093" cy="765937"/>
          </a:xfrm>
          <a:custGeom>
            <a:avLst/>
            <a:gdLst>
              <a:gd name="connsiteX0" fmla="*/ 0 w 8656093"/>
              <a:gd name="connsiteY0" fmla="*/ 127659 h 765937"/>
              <a:gd name="connsiteX1" fmla="*/ 127659 w 8656093"/>
              <a:gd name="connsiteY1" fmla="*/ 0 h 765937"/>
              <a:gd name="connsiteX2" fmla="*/ 8528434 w 8656093"/>
              <a:gd name="connsiteY2" fmla="*/ 0 h 765937"/>
              <a:gd name="connsiteX3" fmla="*/ 8656093 w 8656093"/>
              <a:gd name="connsiteY3" fmla="*/ 127659 h 765937"/>
              <a:gd name="connsiteX4" fmla="*/ 8656093 w 8656093"/>
              <a:gd name="connsiteY4" fmla="*/ 638278 h 765937"/>
              <a:gd name="connsiteX5" fmla="*/ 8528434 w 8656093"/>
              <a:gd name="connsiteY5" fmla="*/ 765937 h 765937"/>
              <a:gd name="connsiteX6" fmla="*/ 127659 w 8656093"/>
              <a:gd name="connsiteY6" fmla="*/ 765937 h 765937"/>
              <a:gd name="connsiteX7" fmla="*/ 0 w 8656093"/>
              <a:gd name="connsiteY7" fmla="*/ 638278 h 765937"/>
              <a:gd name="connsiteX8" fmla="*/ 0 w 8656093"/>
              <a:gd name="connsiteY8" fmla="*/ 127659 h 7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765937">
                <a:moveTo>
                  <a:pt x="0" y="127659"/>
                </a:moveTo>
                <a:cubicBezTo>
                  <a:pt x="0" y="57155"/>
                  <a:pt x="57155" y="0"/>
                  <a:pt x="127659" y="0"/>
                </a:cubicBezTo>
                <a:lnTo>
                  <a:pt x="8528434" y="0"/>
                </a:lnTo>
                <a:cubicBezTo>
                  <a:pt x="8598938" y="0"/>
                  <a:pt x="8656093" y="57155"/>
                  <a:pt x="8656093" y="127659"/>
                </a:cubicBezTo>
                <a:lnTo>
                  <a:pt x="8656093" y="638278"/>
                </a:lnTo>
                <a:cubicBezTo>
                  <a:pt x="8656093" y="708782"/>
                  <a:pt x="8598938" y="765937"/>
                  <a:pt x="8528434" y="765937"/>
                </a:cubicBezTo>
                <a:lnTo>
                  <a:pt x="127659" y="765937"/>
                </a:lnTo>
                <a:cubicBezTo>
                  <a:pt x="57155" y="765937"/>
                  <a:pt x="0" y="708782"/>
                  <a:pt x="0" y="638278"/>
                </a:cubicBezTo>
                <a:lnTo>
                  <a:pt x="0" y="1276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970" tIns="105970" rIns="105970" bIns="10597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Все методы должны иметь тип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245658" y="4742242"/>
            <a:ext cx="8669741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someIntData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someStringData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...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"Hello";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a:spPr>
      <a:bodyPr rtlCol="0" anchor="ctr"/>
      <a:lstStyle>
        <a:defPPr algn="just">
          <a:defRPr dirty="0" smtClean="0"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Program Constructions</Template>
  <TotalTime>16750</TotalTime>
  <Words>7164</Words>
  <Application>Microsoft Macintosh PowerPoint</Application>
  <PresentationFormat>On-screen Show (4:3)</PresentationFormat>
  <Paragraphs>1520</Paragraphs>
  <Slides>73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Arial Black</vt:lpstr>
      <vt:lpstr>Calibri</vt:lpstr>
      <vt:lpstr>Consolas</vt:lpstr>
      <vt:lpstr>Helvetica</vt:lpstr>
      <vt:lpstr>Helvetica LT Std</vt:lpstr>
      <vt:lpstr>Lucida Grande</vt:lpstr>
      <vt:lpstr>Narkisim</vt:lpstr>
      <vt:lpstr>Trebuchet MS</vt:lpstr>
      <vt:lpstr>Wingdings</vt:lpstr>
      <vt:lpstr>EPAM_PPT_General_Template_20150223</vt:lpstr>
      <vt:lpstr>PowerPoint Presentation</vt:lpstr>
      <vt:lpstr>Определение метода</vt:lpstr>
      <vt:lpstr> Виды методов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Создание метода</vt:lpstr>
      <vt:lpstr>Создание метода</vt:lpstr>
      <vt:lpstr>Вызов метода</vt:lpstr>
      <vt:lpstr>Вызов метода</vt:lpstr>
      <vt:lpstr>Стек вычислений</vt:lpstr>
      <vt:lpstr>Стек вычислений</vt:lpstr>
      <vt:lpstr>Основные черты MSIL </vt:lpstr>
      <vt:lpstr>Специфика хранения переменных в MSIL </vt:lpstr>
      <vt:lpstr>Команды загрузки в MSIL</vt:lpstr>
      <vt:lpstr>Команды выгрузки в MSIL</vt:lpstr>
      <vt:lpstr>Арифметические команды MSIL </vt:lpstr>
      <vt:lpstr>Переходы и вызовы в MSIL </vt:lpstr>
      <vt:lpstr>Иные команды MSIL 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Перегруженные методы</vt:lpstr>
      <vt:lpstr>Массив параметров</vt:lpstr>
      <vt:lpstr>Массив параметров</vt:lpstr>
      <vt:lpstr>Массив параметров</vt:lpstr>
      <vt:lpstr>Необязательные параметры</vt:lpstr>
      <vt:lpstr>Необязательные параметры </vt:lpstr>
      <vt:lpstr>Необязательные параметры </vt:lpstr>
      <vt:lpstr>Именованные аргументы</vt:lpstr>
      <vt:lpstr>Параметры значения (value parameters)</vt:lpstr>
      <vt:lpstr>Параметры значения</vt:lpstr>
      <vt:lpstr>Параметры значения</vt:lpstr>
      <vt:lpstr>Параметры значения</vt:lpstr>
      <vt:lpstr>Выходные параметры и параметры-ссылки (out &amp; ref parameters)</vt:lpstr>
      <vt:lpstr>Выходные параметры и параметры-ссылки</vt:lpstr>
      <vt:lpstr>Выходные параметры и параметры-ссылки</vt:lpstr>
      <vt:lpstr>Выходные параметры и параметры-ссылки</vt:lpstr>
      <vt:lpstr>Статические методы</vt:lpstr>
      <vt:lpstr>Статические методы, статические конструкторы</vt:lpstr>
      <vt:lpstr>Статические конструкторы</vt:lpstr>
      <vt:lpstr>Статические конструкторы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Методы расширения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операций, ограничения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операции преобразования</vt:lpstr>
      <vt:lpstr>Перегрузка операций, операции преобразования</vt:lpstr>
      <vt:lpstr>Перегрузка операций, операции преобразования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NET.C#.03 Объявление и вызов методов в C#</dc:title>
  <dc:creator>Anzhelika Kravchuk</dc:creator>
  <cp:lastModifiedBy>Анжелика Кравчук</cp:lastModifiedBy>
  <cp:revision>1159</cp:revision>
  <dcterms:created xsi:type="dcterms:W3CDTF">2008-09-08T12:48:20Z</dcterms:created>
  <dcterms:modified xsi:type="dcterms:W3CDTF">2016-02-15T18:41:34Z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